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6" r:id="rId1"/>
    <p:sldMasterId id="2147483755" r:id="rId2"/>
    <p:sldMasterId id="2147483768" r:id="rId3"/>
  </p:sldMasterIdLst>
  <p:notesMasterIdLst>
    <p:notesMasterId r:id="rId89"/>
  </p:notesMasterIdLst>
  <p:handoutMasterIdLst>
    <p:handoutMasterId r:id="rId90"/>
  </p:handoutMasterIdLst>
  <p:sldIdLst>
    <p:sldId id="283" r:id="rId4"/>
    <p:sldId id="357" r:id="rId5"/>
    <p:sldId id="259" r:id="rId6"/>
    <p:sldId id="385" r:id="rId7"/>
    <p:sldId id="416" r:id="rId8"/>
    <p:sldId id="418" r:id="rId9"/>
    <p:sldId id="417" r:id="rId10"/>
    <p:sldId id="419" r:id="rId11"/>
    <p:sldId id="386" r:id="rId12"/>
    <p:sldId id="387" r:id="rId13"/>
    <p:sldId id="350" r:id="rId14"/>
    <p:sldId id="351" r:id="rId15"/>
    <p:sldId id="353" r:id="rId16"/>
    <p:sldId id="352" r:id="rId17"/>
    <p:sldId id="389" r:id="rId18"/>
    <p:sldId id="420" r:id="rId19"/>
    <p:sldId id="390" r:id="rId20"/>
    <p:sldId id="421" r:id="rId21"/>
    <p:sldId id="391" r:id="rId22"/>
    <p:sldId id="422" r:id="rId23"/>
    <p:sldId id="423" r:id="rId24"/>
    <p:sldId id="392" r:id="rId25"/>
    <p:sldId id="393" r:id="rId26"/>
    <p:sldId id="394" r:id="rId27"/>
    <p:sldId id="395" r:id="rId28"/>
    <p:sldId id="445" r:id="rId29"/>
    <p:sldId id="446" r:id="rId30"/>
    <p:sldId id="447" r:id="rId31"/>
    <p:sldId id="448" r:id="rId32"/>
    <p:sldId id="396" r:id="rId33"/>
    <p:sldId id="295" r:id="rId34"/>
    <p:sldId id="397" r:id="rId35"/>
    <p:sldId id="424" r:id="rId36"/>
    <p:sldId id="425" r:id="rId37"/>
    <p:sldId id="426" r:id="rId38"/>
    <p:sldId id="398" r:id="rId39"/>
    <p:sldId id="399" r:id="rId40"/>
    <p:sldId id="427" r:id="rId41"/>
    <p:sldId id="428" r:id="rId42"/>
    <p:sldId id="456" r:id="rId43"/>
    <p:sldId id="458" r:id="rId44"/>
    <p:sldId id="429" r:id="rId45"/>
    <p:sldId id="467" r:id="rId46"/>
    <p:sldId id="459" r:id="rId47"/>
    <p:sldId id="460" r:id="rId48"/>
    <p:sldId id="461" r:id="rId49"/>
    <p:sldId id="401" r:id="rId50"/>
    <p:sldId id="457" r:id="rId51"/>
    <p:sldId id="403" r:id="rId52"/>
    <p:sldId id="431" r:id="rId53"/>
    <p:sldId id="432" r:id="rId54"/>
    <p:sldId id="435" r:id="rId55"/>
    <p:sldId id="408" r:id="rId56"/>
    <p:sldId id="442" r:id="rId57"/>
    <p:sldId id="410" r:id="rId58"/>
    <p:sldId id="411" r:id="rId59"/>
    <p:sldId id="437" r:id="rId60"/>
    <p:sldId id="439" r:id="rId61"/>
    <p:sldId id="440" r:id="rId62"/>
    <p:sldId id="433" r:id="rId63"/>
    <p:sldId id="412" r:id="rId64"/>
    <p:sldId id="441" r:id="rId65"/>
    <p:sldId id="294" r:id="rId66"/>
    <p:sldId id="293" r:id="rId67"/>
    <p:sldId id="292" r:id="rId68"/>
    <p:sldId id="304" r:id="rId69"/>
    <p:sldId id="303" r:id="rId70"/>
    <p:sldId id="330" r:id="rId71"/>
    <p:sldId id="464" r:id="rId72"/>
    <p:sldId id="462" r:id="rId73"/>
    <p:sldId id="463" r:id="rId74"/>
    <p:sldId id="465" r:id="rId75"/>
    <p:sldId id="469" r:id="rId76"/>
    <p:sldId id="443" r:id="rId77"/>
    <p:sldId id="444" r:id="rId78"/>
    <p:sldId id="449" r:id="rId79"/>
    <p:sldId id="450" r:id="rId80"/>
    <p:sldId id="451" r:id="rId81"/>
    <p:sldId id="452" r:id="rId82"/>
    <p:sldId id="453" r:id="rId83"/>
    <p:sldId id="454" r:id="rId84"/>
    <p:sldId id="455" r:id="rId85"/>
    <p:sldId id="466" r:id="rId86"/>
    <p:sldId id="468" r:id="rId87"/>
    <p:sldId id="384" r:id="rId88"/>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3BD218-E9B2-9D19-BC80-C9480DA9B337}" name="Christopher Macinkowicz" initials="CM" userId="S::CMacinkowicz@vfw.org::0d70cd78-d19b-4f87-8c72-6e08ee5e17e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1"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841" autoAdjust="0"/>
  </p:normalViewPr>
  <p:slideViewPr>
    <p:cSldViewPr snapToGrid="0">
      <p:cViewPr varScale="1">
        <p:scale>
          <a:sx n="94" d="100"/>
          <a:sy n="94" d="100"/>
        </p:scale>
        <p:origin x="1230" y="78"/>
      </p:cViewPr>
      <p:guideLst>
        <p:guide orient="horz" pos="2160"/>
        <p:guide pos="3840"/>
      </p:guideLst>
    </p:cSldViewPr>
  </p:slideViewPr>
  <p:notesTextViewPr>
    <p:cViewPr>
      <p:scale>
        <a:sx n="1" d="1"/>
        <a:sy n="1" d="1"/>
      </p:scale>
      <p:origin x="0" y="0"/>
    </p:cViewPr>
  </p:notesTextViewPr>
  <p:notesViewPr>
    <p:cSldViewPr snapToGrid="0">
      <p:cViewPr varScale="1">
        <p:scale>
          <a:sx n="82" d="100"/>
          <a:sy n="82" d="100"/>
        </p:scale>
        <p:origin x="3834" y="10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notesMaster" Target="notesMasters/notesMaster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90" Type="http://schemas.openxmlformats.org/officeDocument/2006/relationships/handoutMaster" Target="handoutMasters/handoutMaster1.xml"/><Relationship Id="rId95" Type="http://schemas.openxmlformats.org/officeDocument/2006/relationships/tableStyles" Target="tableStyles.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commentAuthors" Target="commentAuthors.xml"/><Relationship Id="rId9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presProps" Target="presProps.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dirty="0"/>
              <a:t>Phillips – Medical Records and VA Exams</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AB574CB9-7798-492F-8109-33DFE6CAB117}" type="slidenum">
              <a:rPr lang="en-US" smtClean="0"/>
              <a:t>‹#›</a:t>
            </a:fld>
            <a:endParaRPr lang="en-US" dirty="0"/>
          </a:p>
        </p:txBody>
      </p:sp>
      <p:sp>
        <p:nvSpPr>
          <p:cNvPr id="4" name="Footer Placeholder 3"/>
          <p:cNvSpPr>
            <a:spLocks noGrp="1"/>
          </p:cNvSpPr>
          <p:nvPr>
            <p:ph type="ftr" sz="quarter" idx="2"/>
          </p:nvPr>
        </p:nvSpPr>
        <p:spPr>
          <a:xfrm>
            <a:off x="1" y="8839015"/>
            <a:ext cx="3041967" cy="466912"/>
          </a:xfrm>
          <a:prstGeom prst="rect">
            <a:avLst/>
          </a:prstGeom>
        </p:spPr>
        <p:txBody>
          <a:bodyPr vert="horz" lIns="93287" tIns="46643" rIns="93287" bIns="46643" rtlCol="0" anchor="b"/>
          <a:lstStyle>
            <a:lvl1pPr algn="l">
              <a:defRPr sz="1200"/>
            </a:lvl1pPr>
          </a:lstStyle>
          <a:p>
            <a:r>
              <a:rPr lang="en-US" dirty="0"/>
              <a:t>Phillips – Medical Records and VA Exams</a:t>
            </a:r>
          </a:p>
        </p:txBody>
      </p:sp>
    </p:spTree>
    <p:extLst>
      <p:ext uri="{BB962C8B-B14F-4D97-AF65-F5344CB8AC3E}">
        <p14:creationId xmlns:p14="http://schemas.microsoft.com/office/powerpoint/2010/main" val="28327394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dirty="0"/>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55CB059D-0016-4AA7-BD01-1E2C9864F512}" type="datetimeFigureOut">
              <a:rPr lang="en-US" smtClean="0"/>
              <a:t>11/19/2025</a:t>
            </a:fld>
            <a:endParaRPr lang="en-US" dirty="0"/>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dirty="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9DACFAFC-35CE-40EA-9780-2EEBD7ACAEF9}" type="slidenum">
              <a:rPr lang="en-US" smtClean="0"/>
              <a:t>‹#›</a:t>
            </a:fld>
            <a:endParaRPr lang="en-US" dirty="0"/>
          </a:p>
        </p:txBody>
      </p:sp>
    </p:spTree>
    <p:extLst>
      <p:ext uri="{BB962C8B-B14F-4D97-AF65-F5344CB8AC3E}">
        <p14:creationId xmlns:p14="http://schemas.microsoft.com/office/powerpoint/2010/main" val="3426793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9DACFAFC-35CE-40EA-9780-2EEBD7ACAEF9}" type="slidenum">
              <a:rPr lang="en-US" smtClean="0"/>
              <a:t>1</a:t>
            </a:fld>
            <a:endParaRPr lang="en-US" dirty="0"/>
          </a:p>
        </p:txBody>
      </p:sp>
    </p:spTree>
    <p:extLst>
      <p:ext uri="{BB962C8B-B14F-4D97-AF65-F5344CB8AC3E}">
        <p14:creationId xmlns:p14="http://schemas.microsoft.com/office/powerpoint/2010/main" val="2391751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11</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2410948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12</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23249445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13</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2616484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14</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3271963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89DC8-49CE-5A38-B0F5-0E1BF7AB809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9F9E932-D634-ECEC-05F5-88A8C1440A7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C164031-D070-491E-3AD5-43EC13CEE4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940789A2-7DBD-0657-9C23-A2472A4E860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886871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CA427-76BB-7D03-AE84-8B94EAB9C2A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1048544-9248-DA58-4790-A8762A2DE222}"/>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BE8F701D-3462-B15F-1A5A-E2931660EC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B03D7058-BD73-D6D7-9F5A-454F58BBC20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723352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900B2-2286-A812-D6A1-A96EFCE3029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1AD5FC3-5ECC-4D28-3EFB-A0F14BE8597C}"/>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7090C94-B413-E05E-9420-3E11D44F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472F7809-CE97-988F-3CF9-BF8D097881A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626201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52975-87A3-6C18-BD80-DD948B78060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E12A555-4E42-160E-7986-280403AD833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18A088F-6052-4A9A-5A28-0E59AF0C61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17FEF16-C5F8-18B4-51D5-ED51E1FF6BF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1400392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20480-DEB7-C1A6-4071-38ECE3A4416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EC2B7842-F96B-C6A5-9C2A-7FCAEC20EE0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47177FC-8FFF-80AF-B864-75680E2317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756CDC6-D6EA-1E92-B495-66593C80EFE8}"/>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178286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B3597-CBAB-C8E6-17AB-5D593F10775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EF198220-D1EE-0666-3CFF-6A54DD3F355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C71E849-ADC9-FCC4-F704-F69F409BE8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20D0C10-4F87-A3B9-8295-4867BB055B7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713368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p:cNvSpPr>
            <a:spLocks noGrp="1"/>
          </p:cNvSpPr>
          <p:nvPr>
            <p:ph type="sldNum" sz="quarter" idx="5"/>
          </p:nvPr>
        </p:nvSpPr>
        <p:spPr/>
        <p:txBody>
          <a:bodyPr/>
          <a:lstStyle/>
          <a:p>
            <a:pPr>
              <a:defRPr/>
            </a:pPr>
            <a:fld id="{62EF9209-1479-48FC-9881-E270CBED81D2}" type="slidenum">
              <a:rPr lang="en-US" smtClean="0">
                <a:solidFill>
                  <a:prstClr val="black"/>
                </a:solidFill>
              </a:rPr>
              <a:pPr>
                <a:defRPr/>
              </a:pPr>
              <a:t>3</a:t>
            </a:fld>
            <a:endParaRPr lang="en-US" dirty="0">
              <a:solidFill>
                <a:prstClr val="black"/>
              </a:solidFill>
            </a:endParaRPr>
          </a:p>
        </p:txBody>
      </p:sp>
    </p:spTree>
    <p:extLst>
      <p:ext uri="{BB962C8B-B14F-4D97-AF65-F5344CB8AC3E}">
        <p14:creationId xmlns:p14="http://schemas.microsoft.com/office/powerpoint/2010/main" val="3933881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E61B8-D2A8-92D7-5473-FA3DB565F4BA}"/>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DC0D2D71-1972-6928-6582-20553113EBDE}"/>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A2176B9-B5E4-9E1E-66C3-E02F021475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BF440EA-B902-2532-0B9F-098D68B29B9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59684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C836C-064F-4BFD-8815-0F8C5375235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CA27436-A8CD-36A8-0054-D60714ECF0F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A6BF3DA-371D-7E93-11E3-88C2AE95FA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35F6F36D-05CA-F458-6034-8E75C93DAE0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5531771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67696-3DCF-0714-9E10-CBA1E15A282B}"/>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048A42C-29E4-78E6-19E9-10453111CCA3}"/>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C3DE72A-D073-25A2-6421-218BD3659C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22EFD62-2419-0D40-1EDB-A00F010AE493}"/>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0392085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15F2D-4CF9-9A5D-E380-9B030EBD8C8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0A8549E-0810-0056-E28C-4E428D9E193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6C13880-05A4-24DA-F425-4576340245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1ECA325-29FA-D790-A457-A16717DC4BD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2778295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51AAF-F645-AC40-C1D5-4FA7BC42209A}"/>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033E866-735F-7CF0-0CD4-C60ECD1DCFC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DD4DC0F9-94B5-7CC1-F114-B5957658A8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AE1FFC4A-938A-259E-FE20-963B4E54436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041823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6D750-3E77-CDB5-2689-CEDAD2A7230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DE3EAF1-A073-2992-7E51-908F325543E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96CBCCA-72A1-268A-51FE-6F7436B55E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6619A238-059B-99E7-420E-AF265CD8F84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4485387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31</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2378692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6B03E-D956-9BE5-487A-888F243A0B08}"/>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E9B2427D-1F15-F230-BE2B-B0BA1AE2724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6A9311D-5F97-AF32-7853-45CFF39D23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4DC96CF-694F-EE51-7445-53E1D1AFEB11}"/>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8626765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C4BC8-BB56-EC1F-57A5-F938C63B8C5E}"/>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675174C-B664-61D4-0C0E-9414751D2EAE}"/>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82B0726-56C4-F9D8-8F2D-FB14E27C53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4FE0DD49-BD28-F475-EDA5-169D6378D32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1227811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38B83-55B5-015F-9274-158D2002BE5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9C5D13F-ED50-CC1E-3753-57037B50F04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92ED106-4306-94E0-E8A1-157B97F3A3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C93719D-1657-ACD5-7EA8-20C617F1B62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963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E5AAE-EDE7-052A-EAD6-975A336B1223}"/>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0A3283C-1602-6AE8-D0DD-EBFFACB34F3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107ADB7-9AE6-3794-216B-3B6C6842B2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E46D1DBF-D5A9-DA18-6FDD-157BB209033E}"/>
              </a:ext>
            </a:extLst>
          </p:cNvPr>
          <p:cNvSpPr>
            <a:spLocks noGrp="1"/>
          </p:cNvSpPr>
          <p:nvPr>
            <p:ph type="sldNum" sz="quarter" idx="5"/>
          </p:nvPr>
        </p:nvSpPr>
        <p:spPr/>
        <p:txBody>
          <a:bodyPr/>
          <a:lstStyle/>
          <a:p>
            <a:pPr>
              <a:defRPr/>
            </a:pPr>
            <a:fld id="{62EF9209-1479-48FC-9881-E270CBED81D2}" type="slidenum">
              <a:rPr lang="en-US" smtClean="0">
                <a:solidFill>
                  <a:prstClr val="black"/>
                </a:solidFill>
              </a:rPr>
              <a:pPr>
                <a:defRPr/>
              </a:pPr>
              <a:t>4</a:t>
            </a:fld>
            <a:endParaRPr lang="en-US" dirty="0">
              <a:solidFill>
                <a:prstClr val="black"/>
              </a:solidFill>
            </a:endParaRPr>
          </a:p>
        </p:txBody>
      </p:sp>
    </p:spTree>
    <p:extLst>
      <p:ext uri="{BB962C8B-B14F-4D97-AF65-F5344CB8AC3E}">
        <p14:creationId xmlns:p14="http://schemas.microsoft.com/office/powerpoint/2010/main" val="25799346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4D2B0-85A0-8504-34E0-8BB6B05D45F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B6506D2-089C-464A-C005-F262BC81E3F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7E0C615-BF83-0C58-BECA-ABEBBCB979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1AA8BB67-C008-82B9-3981-67F5F630327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4589155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42E1D-3A14-0C19-F8E5-81E5D5E09C1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2395F3A-2501-BAE4-F4E9-393BFE70750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8BE78BD-1403-F494-7CD1-C1FED8AE5C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54B5A39-F400-AFC0-1DF7-6E39E43929B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1367843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CF9CC-8518-E6B9-499B-EA27ACA9256C}"/>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0A12CA0-8B50-ED1F-AD1F-596DC0D1677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FFE68D94-6CAF-34D4-5788-A7720F210B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EADF713E-2475-1255-6F44-9CBE6906781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103672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CAE56-D86E-B79C-EF31-2FFE4B08412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41100E-00D1-7311-0A62-5A0ECA05954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501E357-F2AF-965E-1C3D-0AF0E3CD1E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B70042D-B411-C197-70D4-7CF3E7F0937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5186345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BEACD-A5D2-8F1C-59FB-85611C5987EB}"/>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6F4C574-82A5-3287-198D-83746630E092}"/>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F15BA78-02A8-A65D-35DA-F03FB7DEC6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E888561-AAF3-BF58-1F85-479A9E856E0A}"/>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555523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0A9F9-255B-3454-14A3-F8346F47AFC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53B1750-81D6-861C-98EE-3C4EC100AD6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A10141A-ACD5-CE37-0305-40E625007A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381A0717-1D6B-4DAE-B6BF-FD3CEBDFD883}"/>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0312543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F9B7D-C490-DA82-02D8-4C838D6C4CF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58D1745-8A36-605C-0A75-653B6761BD2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7EE6BA9-B04B-07E1-7F50-00FF5B40F8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91DC5FA-3438-BF42-3EC5-ED8CDB95AE4A}"/>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6968521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AFB5F-372B-7550-DD6E-3522CCE1B0F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86BC166-D31A-1BF8-288E-5FE9E6812C44}"/>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257F2C4-78DD-7D2F-80A4-EE3D789526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1FD7155-D2C8-DA33-24E2-D9E2962A6392}"/>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707363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16778-BAB2-1287-20D7-984440B7E2E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F73F93E6-C2C7-5FB7-8386-EC488DFC40BA}"/>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B653799-6A07-38EC-F0FC-E77903DE66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4736B0C-1508-8B71-642F-0CB26320ADC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8405012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CC2BB-FC18-6C96-CFA9-6A340D72C88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6F4694D-FA8D-C55B-6A38-C4A64A6D046C}"/>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303C382-1103-6D1C-38E6-0AB0B061A5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A55B35C-713C-3EFB-E59C-12945F98E433}"/>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44</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273986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0E647-1AE9-50FB-CA89-E6231296CF16}"/>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AB0A601-554C-D760-0026-DD2C03F7762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F3C7842-B9A3-7BDA-4041-BC83BC5702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F6AA35E-9E6B-0115-3BE1-8F1A2902140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958779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5E8F2-01DE-7163-42AE-4AD3C0FE5AB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3413F75-07C5-383B-458D-46DD689681C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1B52D576-B0A5-6035-2910-5D0E872A76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FF5CF33D-C676-451E-5446-A4BBEF2C2DFC}"/>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69192519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D3C76-2D4D-99DF-4382-FE2AF892974B}"/>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345A440-C627-4907-A91E-C2D48D660CD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1C8EF1AE-B0FD-3B96-8D1B-4F735D9C57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277F52BE-6C17-6422-1FFA-9FC7065CA0F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4353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43192-0817-2FCF-056B-22C2D73C5C68}"/>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5FFE142-D6C0-2DC8-292E-5D3C458DC8B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F8542CF-A27C-3656-396D-BD5E8DB87A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FF86275-AD16-30B9-0A0A-3E49AF95241D}"/>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8054202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D7024-6D99-A6AA-2543-47A2D8980854}"/>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14E8A6F-5B0F-2F31-D0B7-3A8E45222F53}"/>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70BEB76-9BD8-82A2-929E-AEE60F10D5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35C2F2D4-580E-2C9A-4337-1C506C4D6843}"/>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05394612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44BFC-3246-BDB2-62BA-647B94C69A1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9597978-4231-6AF6-2820-AA4797BD6F81}"/>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DA8E367F-E4CE-5E37-57A9-22AC3DEFD3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E12D933-926E-70A1-F7A8-E9B723A3247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6938120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4B3DA-D79B-291E-40D0-51D9511A7D6E}"/>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4DE67A0-BE50-96A9-6877-AE7A0037971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D875C13-C795-3F1D-7804-DCE2F24720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BD2B7C0B-6CB0-3E99-2730-3A5C5352067F}"/>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373563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9379A-BC2D-4613-EC66-90D94F7A9D43}"/>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8F8C43D-39D4-7404-E43A-EBC6CA2D9B8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B54DCDA-F7B1-7B83-34DF-90ED3D0294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0943FA73-BDC3-9078-AB3A-3FA170D6BE7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80778258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16540-41A9-145D-E96F-F49EA571D1BF}"/>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CD6C1FA-E1FD-D5DC-540A-923B5C2DAF7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D19B72B8-D46E-C339-9E4C-7B96A27624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26691B0F-F3C7-59BD-12FA-8295752DDBB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73927009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0ACBC-BA07-7AB4-2F36-72D8F3444670}"/>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42599CF-6F10-DB23-7046-ACD6FFD077F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6488D90-E7FE-295D-E1D4-C82F8EEE61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3D74D89-25D6-6DE6-4727-CFABA543BD61}"/>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53</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38279907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64421-DD66-33DC-DDAC-82AD435345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9CC9B-DB61-E6E2-8214-7DAD1086D1A8}"/>
              </a:ext>
            </a:extLst>
          </p:cNvPr>
          <p:cNvSpPr>
            <a:spLocks noGrp="1" noRot="1" noChangeAspect="1"/>
          </p:cNvSpPr>
          <p:nvPr>
            <p:ph type="sldImg"/>
          </p:nvPr>
        </p:nvSpPr>
        <p:spPr>
          <a:xfrm>
            <a:off x="719138" y="1163638"/>
            <a:ext cx="5581650" cy="3140075"/>
          </a:xfrm>
        </p:spPr>
      </p:sp>
      <p:sp>
        <p:nvSpPr>
          <p:cNvPr id="3" name="Notes Placeholder 2">
            <a:extLst>
              <a:ext uri="{FF2B5EF4-FFF2-40B4-BE49-F238E27FC236}">
                <a16:creationId xmlns:a16="http://schemas.microsoft.com/office/drawing/2014/main" id="{46E0E1EE-AD93-9FCF-1676-0FE3BF755C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75657D-47FF-E15D-D83C-2C5068252969}"/>
              </a:ext>
            </a:extLst>
          </p:cNvPr>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54</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056553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9A40C-ED55-7092-7FFE-D90BCFF0F6F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9183EDC-A878-7977-C7CC-212A45C2ECA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8705998-01C8-CD3E-38FC-81BD99C12B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9148B7D-5052-CFA7-A850-4CD068C19020}"/>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40640550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00D94-460D-414C-4FDB-85979458DBEF}"/>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5BE4FF2-8AF1-8E5B-47A1-D904E94DF426}"/>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FB9C12F-4477-D8A9-3DB3-EAC4F6E5E9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68510354-178E-097D-2857-DB35AD81CB79}"/>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55</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03470052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CF8CC-7851-AC0F-145C-19FDB5E1F09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25F6F3A-B18F-C9D1-8BAB-6DFF02627C0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862A512-95F1-961F-2F03-60792CEF20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ACED64B5-CB8A-0DB4-FB8B-8F1FB7C8605E}"/>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56</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9748068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95D98-2D1F-4A9D-868B-9BDFA5F1453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6D458D9-25CB-BBDC-F1C4-986EF0BDE822}"/>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2B3D6FAD-952A-3B76-AB0D-B2B45921D8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6C42583-CEFF-6AE3-815B-1BFF3CED7CA8}"/>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40456975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188F-03EB-5DC7-545E-9FCC255DDCD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5E1135C-ED9B-FAE5-6E26-4A62C55C13E9}"/>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92BE8E9-FEAE-6C11-7BC1-4D9ABC9FB6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6C218900-61C5-3297-9733-DEDD91EF508D}"/>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7177360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90251-4B63-119C-EB6D-DB6310CA2E87}"/>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A52225C8-145C-B230-C5FB-C209DB7C0288}"/>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705F11B-0FD8-79AB-102D-7F24ACD016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45D01E4-5976-BD4C-D8B7-24A04D40FDC1}"/>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60167487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627A0-AF33-448E-F274-6D1972202EE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5646D90-D720-189B-DC37-A6E83D11FA3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72B2022A-1899-BEA2-B2CA-143D12BBBB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18AF9415-F028-1938-F585-3F8459D9A852}"/>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42703549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91127-507C-6B34-F8C5-58E91845CEF5}"/>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A3088A9-43BE-DD10-910E-BECFA1E8923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104790A-205B-CC34-06D2-E95E5D99F7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5EADFAC5-9938-9C22-EBD3-52BE958A334B}"/>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61</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09132001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5255D-6BAB-574C-B9B9-CF231C554BFD}"/>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824198B-79B4-ED76-D9DD-2368768BDFC7}"/>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AEFB38D-90D0-7CB7-EDA2-5667610322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D16AEEDD-B446-F885-2FAC-5174A6027E24}"/>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62</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31441938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pPr defTabSz="932871">
              <a:defRPr/>
            </a:pPr>
            <a:r>
              <a:rPr lang="en-US" altLang="en-US" dirty="0"/>
              <a:t>Note: VRE may include educational courses to prepare for a career, however it focuses more on employment than a degree.  The GI Bill is meant to be used for post-military education.</a:t>
            </a:r>
          </a:p>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63</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48431985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64</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2792237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41137-409B-DF2D-7504-7B14D790C1F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544516D-B750-5AED-9499-ECAA8EC65455}"/>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0E394513-8D31-34E9-56DF-87BFB7337E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8CA71007-7435-B078-CB3A-0D2F619F0517}"/>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119047913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65</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934934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66</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90189142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67</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265287451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68</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39146400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A293C-D481-7A31-3245-015F0C0908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B0C069-4EA6-E056-B761-F9E0EDB8B254}"/>
              </a:ext>
            </a:extLst>
          </p:cNvPr>
          <p:cNvSpPr>
            <a:spLocks noGrp="1" noRot="1" noChangeAspect="1"/>
          </p:cNvSpPr>
          <p:nvPr>
            <p:ph type="sldImg"/>
          </p:nvPr>
        </p:nvSpPr>
        <p:spPr>
          <a:xfrm>
            <a:off x="719138" y="1163638"/>
            <a:ext cx="5581650" cy="3140075"/>
          </a:xfrm>
        </p:spPr>
      </p:sp>
      <p:sp>
        <p:nvSpPr>
          <p:cNvPr id="3" name="Notes Placeholder 2">
            <a:extLst>
              <a:ext uri="{FF2B5EF4-FFF2-40B4-BE49-F238E27FC236}">
                <a16:creationId xmlns:a16="http://schemas.microsoft.com/office/drawing/2014/main" id="{93636E0C-366C-9E00-7CFD-C5B47FFB65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47D28F-6CB4-52FD-3B3F-915A8156614A}"/>
              </a:ext>
            </a:extLst>
          </p:cNvPr>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69</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80437639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EAECE-3784-29D9-EE81-51D4DF8630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67F9AE-8CFA-DDF0-71A7-203DEF383B40}"/>
              </a:ext>
            </a:extLst>
          </p:cNvPr>
          <p:cNvSpPr>
            <a:spLocks noGrp="1" noRot="1" noChangeAspect="1"/>
          </p:cNvSpPr>
          <p:nvPr>
            <p:ph type="sldImg"/>
          </p:nvPr>
        </p:nvSpPr>
        <p:spPr>
          <a:xfrm>
            <a:off x="719138" y="1163638"/>
            <a:ext cx="5581650" cy="3140075"/>
          </a:xfrm>
        </p:spPr>
      </p:sp>
      <p:sp>
        <p:nvSpPr>
          <p:cNvPr id="3" name="Notes Placeholder 2">
            <a:extLst>
              <a:ext uri="{FF2B5EF4-FFF2-40B4-BE49-F238E27FC236}">
                <a16:creationId xmlns:a16="http://schemas.microsoft.com/office/drawing/2014/main" id="{4933E4A5-7026-A775-ECE7-66CA95C8C4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51151D-44EA-8E01-FFA0-B0DE4A6EF508}"/>
              </a:ext>
            </a:extLst>
          </p:cNvPr>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70</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322610991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5F950-55CA-BC67-7A0E-0741D8580D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3D48C4-FE5D-985E-B591-6A0524D639BB}"/>
              </a:ext>
            </a:extLst>
          </p:cNvPr>
          <p:cNvSpPr>
            <a:spLocks noGrp="1" noRot="1" noChangeAspect="1"/>
          </p:cNvSpPr>
          <p:nvPr>
            <p:ph type="sldImg"/>
          </p:nvPr>
        </p:nvSpPr>
        <p:spPr>
          <a:xfrm>
            <a:off x="719138" y="1163638"/>
            <a:ext cx="5581650" cy="3140075"/>
          </a:xfrm>
        </p:spPr>
      </p:sp>
      <p:sp>
        <p:nvSpPr>
          <p:cNvPr id="3" name="Notes Placeholder 2">
            <a:extLst>
              <a:ext uri="{FF2B5EF4-FFF2-40B4-BE49-F238E27FC236}">
                <a16:creationId xmlns:a16="http://schemas.microsoft.com/office/drawing/2014/main" id="{4D70B39A-DCAD-FD75-57FC-D35DDA1FCF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E19F72-D08B-3053-705B-924A49C5D82B}"/>
              </a:ext>
            </a:extLst>
          </p:cNvPr>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71</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272619387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4EA4B-8F5B-8883-8557-2EE9E71C1D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E4FC8-BD87-4CD4-1B7C-999A722FA592}"/>
              </a:ext>
            </a:extLst>
          </p:cNvPr>
          <p:cNvSpPr>
            <a:spLocks noGrp="1" noRot="1" noChangeAspect="1"/>
          </p:cNvSpPr>
          <p:nvPr>
            <p:ph type="sldImg"/>
          </p:nvPr>
        </p:nvSpPr>
        <p:spPr>
          <a:xfrm>
            <a:off x="719138" y="1163638"/>
            <a:ext cx="5581650" cy="3140075"/>
          </a:xfrm>
        </p:spPr>
      </p:sp>
      <p:sp>
        <p:nvSpPr>
          <p:cNvPr id="3" name="Notes Placeholder 2">
            <a:extLst>
              <a:ext uri="{FF2B5EF4-FFF2-40B4-BE49-F238E27FC236}">
                <a16:creationId xmlns:a16="http://schemas.microsoft.com/office/drawing/2014/main" id="{CE2F2D63-81BD-B1BC-F69C-9F238269DF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081718-45F6-D497-6242-35EDCB9A4EB5}"/>
              </a:ext>
            </a:extLst>
          </p:cNvPr>
          <p:cNvSpPr>
            <a:spLocks noGrp="1"/>
          </p:cNvSpPr>
          <p:nvPr>
            <p:ph type="sldNum" sz="quarter" idx="10"/>
          </p:nvPr>
        </p:nvSpPr>
        <p:spPr/>
        <p:txBody>
          <a:bodyPr/>
          <a:lstStyle/>
          <a:p>
            <a:pPr defTabSz="932871" eaLnBrk="0" fontAlgn="base" hangingPunct="0">
              <a:spcBef>
                <a:spcPct val="0"/>
              </a:spcBef>
              <a:spcAft>
                <a:spcPct val="0"/>
              </a:spcAft>
              <a:defRPr/>
            </a:pPr>
            <a:fld id="{7F43AE06-EB8D-4A4F-BFF9-2E571E394111}" type="slidenum">
              <a:rPr lang="en-US">
                <a:solidFill>
                  <a:prstClr val="black"/>
                </a:solidFill>
                <a:latin typeface="Tw Cen MT" panose="020B0602020104020603" pitchFamily="34" charset="0"/>
              </a:rPr>
              <a:pPr defTabSz="932871" eaLnBrk="0" fontAlgn="base" hangingPunct="0">
                <a:spcBef>
                  <a:spcPct val="0"/>
                </a:spcBef>
                <a:spcAft>
                  <a:spcPct val="0"/>
                </a:spcAft>
                <a:defRPr/>
              </a:pPr>
              <a:t>72</a:t>
            </a:fld>
            <a:endParaRPr 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361275669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Could also be any neuropathy or knee at 40% </a:t>
            </a:r>
          </a:p>
        </p:txBody>
      </p:sp>
      <p:sp>
        <p:nvSpPr>
          <p:cNvPr id="4" name="Slide Number Placeholder 3"/>
          <p:cNvSpPr>
            <a:spLocks noGrp="1"/>
          </p:cNvSpPr>
          <p:nvPr>
            <p:ph type="sldNum" sz="quarter" idx="5"/>
          </p:nvPr>
        </p:nvSpPr>
        <p:spPr/>
        <p:txBody>
          <a:bodyPr/>
          <a:lstStyle/>
          <a:p>
            <a:fld id="{9DACFAFC-35CE-40EA-9780-2EEBD7ACAEF9}" type="slidenum">
              <a:rPr lang="en-US" smtClean="0"/>
              <a:t>81</a:t>
            </a:fld>
            <a:endParaRPr lang="en-US" dirty="0"/>
          </a:p>
        </p:txBody>
      </p:sp>
    </p:spTree>
    <p:extLst>
      <p:ext uri="{BB962C8B-B14F-4D97-AF65-F5344CB8AC3E}">
        <p14:creationId xmlns:p14="http://schemas.microsoft.com/office/powerpoint/2010/main" val="178232246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5DD53-A0D0-0382-8A0C-D83C1E287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5DB987-98C2-54D8-8B82-7925357856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C8E1FA-0828-9AFF-FD4D-E814DBF23B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6160A5-DE6C-C379-F5AD-10827DB2A1FA}"/>
              </a:ext>
            </a:extLst>
          </p:cNvPr>
          <p:cNvSpPr>
            <a:spLocks noGrp="1"/>
          </p:cNvSpPr>
          <p:nvPr>
            <p:ph type="sldNum" sz="quarter" idx="5"/>
          </p:nvPr>
        </p:nvSpPr>
        <p:spPr/>
        <p:txBody>
          <a:bodyPr/>
          <a:lstStyle/>
          <a:p>
            <a:fld id="{9DACFAFC-35CE-40EA-9780-2EEBD7ACAEF9}" type="slidenum">
              <a:rPr lang="en-US" smtClean="0"/>
              <a:t>82</a:t>
            </a:fld>
            <a:endParaRPr lang="en-US" dirty="0"/>
          </a:p>
        </p:txBody>
      </p:sp>
    </p:spTree>
    <p:extLst>
      <p:ext uri="{BB962C8B-B14F-4D97-AF65-F5344CB8AC3E}">
        <p14:creationId xmlns:p14="http://schemas.microsoft.com/office/powerpoint/2010/main" val="1744572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012F4-67ED-701E-EF61-67F785843C54}"/>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359EA07-D0FA-CEF9-0A5B-084512E0B410}"/>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AAEB2F19-43AF-7D1F-0CF1-CA415FA14E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93CB66E6-90A9-FFC9-777F-DFE2D80A7956}"/>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29951520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C66E2-3FC7-B9E4-042E-0803410EAF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355E33-54BE-E540-7954-6FE22C6C4A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D4D6FD-B2A8-A5C9-4F06-44E516ACA3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7A358D-ACB6-6AFD-773A-4306191BFA97}"/>
              </a:ext>
            </a:extLst>
          </p:cNvPr>
          <p:cNvSpPr>
            <a:spLocks noGrp="1"/>
          </p:cNvSpPr>
          <p:nvPr>
            <p:ph type="sldNum" sz="quarter" idx="5"/>
          </p:nvPr>
        </p:nvSpPr>
        <p:spPr/>
        <p:txBody>
          <a:bodyPr/>
          <a:lstStyle/>
          <a:p>
            <a:fld id="{9DACFAFC-35CE-40EA-9780-2EEBD7ACAEF9}" type="slidenum">
              <a:rPr lang="en-US" smtClean="0"/>
              <a:t>83</a:t>
            </a:fld>
            <a:endParaRPr lang="en-US" dirty="0"/>
          </a:p>
        </p:txBody>
      </p:sp>
    </p:spTree>
    <p:extLst>
      <p:ext uri="{BB962C8B-B14F-4D97-AF65-F5344CB8AC3E}">
        <p14:creationId xmlns:p14="http://schemas.microsoft.com/office/powerpoint/2010/main" val="87881320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32C1A-06EF-BC4D-00CA-A294D16382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DCC0CD-4EDF-0D88-4D1A-F8EA578845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46A5C7-023F-5BD9-4A29-3E3645AD29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ECB49D-EE08-9CA8-37E3-1C9FE9C8214A}"/>
              </a:ext>
            </a:extLst>
          </p:cNvPr>
          <p:cNvSpPr>
            <a:spLocks noGrp="1"/>
          </p:cNvSpPr>
          <p:nvPr>
            <p:ph type="sldNum" sz="quarter" idx="5"/>
          </p:nvPr>
        </p:nvSpPr>
        <p:spPr/>
        <p:txBody>
          <a:bodyPr/>
          <a:lstStyle/>
          <a:p>
            <a:fld id="{9DACFAFC-35CE-40EA-9780-2EEBD7ACAEF9}" type="slidenum">
              <a:rPr lang="en-US" smtClean="0"/>
              <a:t>84</a:t>
            </a:fld>
            <a:endParaRPr lang="en-US" dirty="0"/>
          </a:p>
        </p:txBody>
      </p:sp>
    </p:spTree>
    <p:extLst>
      <p:ext uri="{BB962C8B-B14F-4D97-AF65-F5344CB8AC3E}">
        <p14:creationId xmlns:p14="http://schemas.microsoft.com/office/powerpoint/2010/main" val="368805758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9DACFAFC-35CE-40EA-9780-2EEBD7ACAEF9}" type="slidenum">
              <a:rPr lang="en-US" smtClean="0"/>
              <a:t>85</a:t>
            </a:fld>
            <a:endParaRPr lang="en-US" dirty="0"/>
          </a:p>
        </p:txBody>
      </p:sp>
    </p:spTree>
    <p:extLst>
      <p:ext uri="{BB962C8B-B14F-4D97-AF65-F5344CB8AC3E}">
        <p14:creationId xmlns:p14="http://schemas.microsoft.com/office/powerpoint/2010/main" val="2152028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87C0B-7ED2-FBE1-CF9D-10FC9E0B85E7}"/>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DD5D494-6631-03CB-0D4B-0996A913054F}"/>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6451FD1-982A-081E-0AAF-18CA21257C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90E5D8C-6A39-3034-8B13-1F344DA7C405}"/>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3751253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0ACCB-485A-120C-C287-7F01E82D66DF}"/>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41B1B0A7-72A4-61BF-3E4E-033F087F013D}"/>
              </a:ext>
            </a:extLst>
          </p:cNvPr>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E328CFC-2E7D-541D-3C58-E6773C9ACE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dirty="0"/>
          </a:p>
        </p:txBody>
      </p:sp>
      <p:sp>
        <p:nvSpPr>
          <p:cNvPr id="4" name="Slide Number Placeholder 3">
            <a:extLst>
              <a:ext uri="{FF2B5EF4-FFF2-40B4-BE49-F238E27FC236}">
                <a16:creationId xmlns:a16="http://schemas.microsoft.com/office/drawing/2014/main" id="{7A5490E5-B0BF-004C-9766-3B1CAB74204A}"/>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2EF9209-1479-48FC-9881-E270CBED81D2}" type="slidenum">
              <a:rPr kumimoji="0" lang="en-US" sz="1200" b="0" i="0" u="none" strike="noStrike" kern="1200" cap="none" spc="0" normalizeH="0" baseline="0" noProof="0" smtClean="0">
                <a:ln>
                  <a:noFill/>
                </a:ln>
                <a:solidFill>
                  <a:prstClr val="black"/>
                </a:solidFill>
                <a:effectLst/>
                <a:uLnTx/>
                <a:uFillTx/>
                <a:latin typeface="Tw Cen MT" panose="020B0602020104020603"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w Cen MT" panose="020B0602020104020603" pitchFamily="34" charset="0"/>
              <a:ea typeface="+mn-ea"/>
              <a:cs typeface="+mn-cs"/>
            </a:endParaRPr>
          </a:p>
        </p:txBody>
      </p:sp>
    </p:spTree>
    <p:extLst>
      <p:ext uri="{BB962C8B-B14F-4D97-AF65-F5344CB8AC3E}">
        <p14:creationId xmlns:p14="http://schemas.microsoft.com/office/powerpoint/2010/main" val="990577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solidFill>
                  <a:prstClr val="black">
                    <a:tint val="75000"/>
                  </a:prstClr>
                </a:solidFill>
              </a: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068974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1358548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6513881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2792476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6129063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7954860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8789064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8226366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517079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59565502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7007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8056745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429483892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199837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4166363009"/>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684420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3961664876"/>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4206681148"/>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1166167502"/>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17028423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Tree>
    <p:extLst>
      <p:ext uri="{BB962C8B-B14F-4D97-AF65-F5344CB8AC3E}">
        <p14:creationId xmlns:p14="http://schemas.microsoft.com/office/powerpoint/2010/main" val="287718584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2303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387105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solidFill>
                  <a:prstClr val="black">
                    <a:tint val="75000"/>
                  </a:prstClr>
                </a:solidFill>
              </a: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38585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2469294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6562727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020482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27062326"/>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2.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dirty="0">
              <a:solidFill>
                <a:prstClr val="white"/>
              </a:solidFill>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2246124670"/>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dirty="0">
              <a:solidFill>
                <a:prstClr val="white"/>
              </a:solidFill>
              <a:latin typeface="Times New Roman" panose="02020603050405020304" pitchFamily="18" charset="0"/>
            </a:endParaRPr>
          </a:p>
        </p:txBody>
      </p:sp>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472537" y="617221"/>
            <a:ext cx="4643420" cy="1221785"/>
          </a:xfrm>
          <a:prstGeom prst="rect">
            <a:avLst/>
          </a:prstGeom>
        </p:spPr>
      </p:pic>
      <p:pic>
        <p:nvPicPr>
          <p:cNvPr id="9" name="Picture 8"/>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spTree>
    <p:extLst>
      <p:ext uri="{BB962C8B-B14F-4D97-AF65-F5344CB8AC3E}">
        <p14:creationId xmlns:p14="http://schemas.microsoft.com/office/powerpoint/2010/main" val="695743000"/>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60B18D57-13A5-4968-950D-8FEF41FA4399}" type="slidenum">
              <a:rPr lang="en-US" smtClean="0">
                <a:solidFill>
                  <a:prstClr val="black">
                    <a:tint val="75000"/>
                  </a:prstClr>
                </a:solidFill>
              </a:rPr>
              <a:pPr eaLnBrk="1" fontAlgn="auto" hangingPunct="1">
                <a:spcBef>
                  <a:spcPts val="0"/>
                </a:spcBef>
                <a:spcAft>
                  <a:spcPts val="0"/>
                </a:spcAft>
              </a:pPr>
              <a:t>‹#›</a:t>
            </a:fld>
            <a:endParaRPr lang="en-US" dirty="0">
              <a:solidFill>
                <a:prstClr val="black">
                  <a:tint val="75000"/>
                </a:prstClr>
              </a:solidFill>
            </a:endParaRPr>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dirty="0">
              <a:solidFill>
                <a:prstClr val="white"/>
              </a:solidFill>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105291" y="287588"/>
            <a:ext cx="2595149" cy="682840"/>
          </a:xfrm>
          <a:prstGeom prst="rect">
            <a:avLst/>
          </a:prstGeom>
        </p:spPr>
      </p:pic>
    </p:spTree>
    <p:extLst>
      <p:ext uri="{BB962C8B-B14F-4D97-AF65-F5344CB8AC3E}">
        <p14:creationId xmlns:p14="http://schemas.microsoft.com/office/powerpoint/2010/main" val="65293699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hyperlink" Target="http://www.va.gov/ogc/apps/accreditation/index.asp" TargetMode="External"/><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hyperlink" Target="https://dontfeedthesharks.org/" TargetMode="External"/><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hyperlink" Target="mailto:Jessica.king9@va.gov" TargetMode="External"/><Relationship Id="rId2" Type="http://schemas.openxmlformats.org/officeDocument/2006/relationships/hyperlink" Target="mailto:quartermaster@vfwpahq.org" TargetMode="Externa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3" Type="http://schemas.openxmlformats.org/officeDocument/2006/relationships/hyperlink" Target="https://www.cdceportal.va.gov/volunteer_at_facility/" TargetMode="External"/><Relationship Id="rId2" Type="http://schemas.openxmlformats.org/officeDocument/2006/relationships/notesSlide" Target="../notesSlides/notesSlide23.xml"/><Relationship Id="rId1" Type="http://schemas.openxmlformats.org/officeDocument/2006/relationships/slideLayout" Target="../slideLayouts/slideLayout19.xml"/><Relationship Id="rId4" Type="http://schemas.openxmlformats.org/officeDocument/2006/relationships/hyperlink" Target="mailto:Kcassell@vfw.org"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votervoice.net/VFW/register" TargetMode="External"/><Relationship Id="rId2" Type="http://schemas.openxmlformats.org/officeDocument/2006/relationships/notesSlide" Target="../notesSlides/notesSlide24.xml"/><Relationship Id="rId1" Type="http://schemas.openxmlformats.org/officeDocument/2006/relationships/slideLayout" Target="../slideLayouts/slideLayout19.xml"/><Relationship Id="rId4" Type="http://schemas.openxmlformats.org/officeDocument/2006/relationships/image" Target="../media/image3.JPG"/></Relationships>
</file>

<file path=ppt/slides/_rels/slide26.xml.rels><?xml version="1.0" encoding="UTF-8" standalone="yes"?>
<Relationships xmlns="http://schemas.openxmlformats.org/package/2006/relationships"><Relationship Id="rId3" Type="http://schemas.openxmlformats.org/officeDocument/2006/relationships/hyperlink" Target="https://www.ebenefits.va.gov/ebenefits/homepage" TargetMode="External"/><Relationship Id="rId2" Type="http://schemas.openxmlformats.org/officeDocument/2006/relationships/hyperlink" Target="https://www.archives.gov/veterans" TargetMode="Externa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hyperlink" Target="https://www.pa.gov/content/dam/copapwp-pagov/en/dmva/documents/veterans/howtogetassistance/documents/sf180-22.pdf" TargetMode="Externa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3" Type="http://schemas.openxmlformats.org/officeDocument/2006/relationships/hyperlink" Target="mailto:RA-REQ@pa.gov" TargetMode="External"/><Relationship Id="rId2" Type="http://schemas.openxmlformats.org/officeDocument/2006/relationships/hyperlink" Target="https://www.pa.gov/content/dam/copapwp-pagov/en/dmva/documents/veterans/howtogetassistance/documents/sf180-22.pdf" TargetMode="Externa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hyperlink" Target="https://www.phmc.pa.gov/Archives/Pages/default.aspx" TargetMode="Externa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hyperlink" Target="https://vfwpa.org/uploads/Documents/Post%20Information/UpdatedServiceOfficers.pdf"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3" Type="http://schemas.openxmlformats.org/officeDocument/2006/relationships/hyperlink" Target="https://www.va.gov/find-locations/" TargetMode="External"/><Relationship Id="rId2" Type="http://schemas.openxmlformats.org/officeDocument/2006/relationships/notesSlide" Target="../notesSlides/notesSlide34.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3" Type="http://schemas.openxmlformats.org/officeDocument/2006/relationships/hyperlink" Target="tel:+18772228387" TargetMode="External"/><Relationship Id="rId2" Type="http://schemas.openxmlformats.org/officeDocument/2006/relationships/notesSlide" Target="../notesSlides/notesSlide36.xml"/><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3" Type="http://schemas.openxmlformats.org/officeDocument/2006/relationships/hyperlink" Target="tel:18003429647" TargetMode="External"/><Relationship Id="rId2" Type="http://schemas.openxmlformats.org/officeDocument/2006/relationships/notesSlide" Target="../notesSlides/notesSlide37.xml"/><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3" Type="http://schemas.openxmlformats.org/officeDocument/2006/relationships/hyperlink" Target="https://www.va.gov/disability/compensation-rates/veteran-rates/" TargetMode="External"/><Relationship Id="rId2" Type="http://schemas.openxmlformats.org/officeDocument/2006/relationships/notesSlide" Target="../notesSlides/notesSlide4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9.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9.xml"/></Relationships>
</file>

<file path=ppt/slides/_rels/slide59.xml.rels><?xml version="1.0" encoding="UTF-8" standalone="yes"?>
<Relationships xmlns="http://schemas.openxmlformats.org/package/2006/relationships"><Relationship Id="rId3" Type="http://schemas.openxmlformats.org/officeDocument/2006/relationships/hyperlink" Target="https://www.va.gov/burials-memorials/pre-need-eligibility/" TargetMode="External"/><Relationship Id="rId2" Type="http://schemas.openxmlformats.org/officeDocument/2006/relationships/notesSlide" Target="../notesSlides/notesSlide5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hyperlink" Target="https://www.vfw.org/assistance/va-claims-separation-benefits" TargetMode="External"/><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9.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9.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9.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9.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9.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9.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9.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9.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4.xml.rels><?xml version="1.0" encoding="UTF-8" standalone="yes"?>
<Relationships xmlns="http://schemas.openxmlformats.org/package/2006/relationships"><Relationship Id="rId2" Type="http://schemas.openxmlformats.org/officeDocument/2006/relationships/hyperlink" Target="https://www.pa.gov/content/dam/copapwp-pagov/en/dmva/documents/veteransaffairs/documents/ma-va%20400%20county%20directors%2011.07.2025.pdf" TargetMode="External"/><Relationship Id="rId1" Type="http://schemas.openxmlformats.org/officeDocument/2006/relationships/slideLayout" Target="../slideLayouts/slideLayout19.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6.xml.rels><?xml version="1.0" encoding="UTF-8" standalone="yes"?>
<Relationships xmlns="http://schemas.openxmlformats.org/package/2006/relationships"><Relationship Id="rId2" Type="http://schemas.openxmlformats.org/officeDocument/2006/relationships/hyperlink" Target="https://www.pa.gov/content/dam/copapwp-pagov/en/dmva/documents/veterans/vetconnect/documents/vetconnect%20region%20map%2010.21.25.pdf" TargetMode="External"/><Relationship Id="rId1" Type="http://schemas.openxmlformats.org/officeDocument/2006/relationships/slideLayout" Target="../slideLayouts/slideLayout19.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8.xml.rels><?xml version="1.0" encoding="UTF-8" standalone="yes"?>
<Relationships xmlns="http://schemas.openxmlformats.org/package/2006/relationships"><Relationship Id="rId2" Type="http://schemas.openxmlformats.org/officeDocument/2006/relationships/hyperlink" Target="https://www.ecfr.gov/current/title-38/chapter-I/part-3/subpart-A/subject-group-ECFRf5fe31f49d4f511/section-3.2" TargetMode="External"/><Relationship Id="rId1" Type="http://schemas.openxmlformats.org/officeDocument/2006/relationships/slideLayout" Target="../slideLayouts/slideLayout19.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hyperlink" Target="https://www.vfw.org/assistance/va-claims-separation-benefits" TargetMode="External"/><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9.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9.xml"/></Relationships>
</file>

<file path=ppt/slides/_rels/slide83.xml.rels><?xml version="1.0" encoding="UTF-8" standalone="yes"?>
<Relationships xmlns="http://schemas.openxmlformats.org/package/2006/relationships"><Relationship Id="rId3" Type="http://schemas.openxmlformats.org/officeDocument/2006/relationships/hyperlink" Target="https://humana.findhelp.com/" TargetMode="External"/><Relationship Id="rId2" Type="http://schemas.openxmlformats.org/officeDocument/2006/relationships/notesSlide" Target="../notesSlides/notesSlide70.xml"/><Relationship Id="rId1" Type="http://schemas.openxmlformats.org/officeDocument/2006/relationships/slideLayout" Target="../slideLayouts/slideLayout19.xml"/><Relationship Id="rId4" Type="http://schemas.openxmlformats.org/officeDocument/2006/relationships/hyperlink" Target="https://app.myvetbenefits.com/login" TargetMode="Externa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9.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32646" y="3250703"/>
            <a:ext cx="8457295" cy="1631216"/>
          </a:xfrm>
          <a:prstGeom prst="rect">
            <a:avLst/>
          </a:prstGeom>
          <a:noFill/>
        </p:spPr>
        <p:txBody>
          <a:bodyPr wrap="square" rtlCol="0">
            <a:spAutoFit/>
          </a:bodyPr>
          <a:lstStyle/>
          <a:p>
            <a:pPr algn="ctr" eaLnBrk="1" fontAlgn="auto" hangingPunct="1">
              <a:spcBef>
                <a:spcPts val="0"/>
              </a:spcBef>
              <a:spcAft>
                <a:spcPts val="0"/>
              </a:spcAft>
            </a:pPr>
            <a:r>
              <a:rPr lang="en-US" sz="3800" b="1" dirty="0">
                <a:solidFill>
                  <a:prstClr val="black"/>
                </a:solidFill>
                <a:latin typeface="Times New Roman" panose="02020603050405020304" pitchFamily="18" charset="0"/>
                <a:cs typeface="Times New Roman" panose="02020603050405020304" pitchFamily="18" charset="0"/>
              </a:rPr>
              <a:t>Post Benefit Advisor Training</a:t>
            </a:r>
          </a:p>
          <a:p>
            <a:pPr algn="ctr" eaLnBrk="1" fontAlgn="auto" hangingPunct="1">
              <a:spcBef>
                <a:spcPts val="0"/>
              </a:spcBef>
              <a:spcAft>
                <a:spcPts val="0"/>
              </a:spcAft>
            </a:pPr>
            <a:endParaRPr lang="en-US" sz="3800" b="1" dirty="0">
              <a:solidFill>
                <a:prstClr val="black"/>
              </a:solidFill>
              <a:latin typeface="Times New Roman" panose="02020603050405020304" pitchFamily="18" charset="0"/>
              <a:cs typeface="Times New Roman" panose="02020603050405020304" pitchFamily="18" charset="0"/>
            </a:endParaRPr>
          </a:p>
          <a:p>
            <a:pPr algn="ctr" eaLnBrk="1" fontAlgn="auto" hangingPunct="1">
              <a:spcBef>
                <a:spcPts val="0"/>
              </a:spcBef>
              <a:spcAft>
                <a:spcPts val="0"/>
              </a:spcAft>
            </a:pPr>
            <a:endParaRPr lang="en-US"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0015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F1B78-4B22-08C8-C650-721B626FF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A73BB-2932-AD49-4789-615E742A0C3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What is an Accredited Representative</a:t>
            </a:r>
          </a:p>
        </p:txBody>
      </p:sp>
      <p:sp>
        <p:nvSpPr>
          <p:cNvPr id="19459" name="Content Placeholder 2">
            <a:extLst>
              <a:ext uri="{FF2B5EF4-FFF2-40B4-BE49-F238E27FC236}">
                <a16:creationId xmlns:a16="http://schemas.microsoft.com/office/drawing/2014/main" id="{EA603B6A-9E10-3C97-5E4A-CC45C8F7CEFE}"/>
              </a:ext>
            </a:extLst>
          </p:cNvPr>
          <p:cNvSpPr>
            <a:spLocks noGrp="1"/>
          </p:cNvSpPr>
          <p:nvPr>
            <p:ph idx="1"/>
          </p:nvPr>
        </p:nvSpPr>
        <p:spPr>
          <a:xfrm>
            <a:off x="633044" y="165321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An</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Accredited Representative</a:t>
            </a:r>
            <a:r>
              <a:rPr lang="en-US" sz="2800" dirty="0">
                <a:solidFill>
                  <a:srgbClr val="991A1E"/>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is a professionally trained advocate who is accredited by VA and can assist veterans obtain their earned benefits. Though we often use the term Veteran Service Officer, there are many other titles out there such as Claims Consultant, Benefits Representative, or Veteran Representative.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altLang="en-US" b="1" dirty="0"/>
              <a:t>Important item to consider:</a:t>
            </a:r>
          </a:p>
          <a:p>
            <a:pPr marL="0" indent="0">
              <a:buNone/>
            </a:pPr>
            <a:r>
              <a:rPr lang="en-US" altLang="en-US" dirty="0"/>
              <a:t>If a representative is accredited, they are authorized to participate in any pursuit of VA benefits regardless of their title or VFW eligibility.</a:t>
            </a:r>
          </a:p>
          <a:p>
            <a:pPr marL="0" indent="0">
              <a:buNone/>
            </a:pPr>
            <a:endParaRPr lang="en-US" altLang="en-US" dirty="0"/>
          </a:p>
        </p:txBody>
      </p:sp>
      <p:sp>
        <p:nvSpPr>
          <p:cNvPr id="3" name="Slide Number Placeholder 2">
            <a:extLst>
              <a:ext uri="{FF2B5EF4-FFF2-40B4-BE49-F238E27FC236}">
                <a16:creationId xmlns:a16="http://schemas.microsoft.com/office/drawing/2014/main" id="{5898D4CB-2CFE-0ECE-FC01-F9C5A738BDB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92551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110" y="1396181"/>
            <a:ext cx="10951779" cy="5325296"/>
          </a:xfrm>
        </p:spPr>
        <p:txBody>
          <a:bodyPr>
            <a:normAutofit/>
          </a:bodyPr>
          <a:lstStyle/>
          <a:p>
            <a:pPr marL="0" indent="0">
              <a:buNone/>
            </a:pPr>
            <a:endParaRPr lang="en-US" sz="1800" dirty="0">
              <a:latin typeface="Baskerville Old Face" panose="02020602080505020303" pitchFamily="18" charset="0"/>
            </a:endParaRPr>
          </a:p>
          <a:p>
            <a:r>
              <a:rPr lang="en-US" sz="2800" dirty="0">
                <a:latin typeface="Baskerville Old Face" panose="02020602080505020303" pitchFamily="18" charset="0"/>
              </a:rPr>
              <a:t>VA accreditation allows organizations and/or individuals the authority to represent veterans before the Department of Veterans Affairs – if you are not accredited, VA will not disclose any information to you about other veterans</a:t>
            </a:r>
          </a:p>
          <a:p>
            <a:endParaRPr lang="en-US" sz="2800" dirty="0">
              <a:latin typeface="Baskerville Old Face" panose="02020602080505020303" pitchFamily="18" charset="0"/>
            </a:endParaRPr>
          </a:p>
          <a:p>
            <a:r>
              <a:rPr lang="en-US" sz="2800" dirty="0">
                <a:latin typeface="Baskerville Old Face" panose="02020602080505020303" pitchFamily="18" charset="0"/>
              </a:rPr>
              <a:t>All Department Service Officers, Assistant Department Service Officers, &amp; Claims Consultants that work for the VFW are accredited</a:t>
            </a:r>
          </a:p>
          <a:p>
            <a:endParaRPr lang="en-US" sz="2800" dirty="0">
              <a:latin typeface="Baskerville Old Face" panose="02020602080505020303" pitchFamily="18" charset="0"/>
            </a:endParaRPr>
          </a:p>
          <a:p>
            <a:r>
              <a:rPr lang="en-US" sz="2800" dirty="0">
                <a:latin typeface="Baskerville Old Face" panose="02020602080505020303" pitchFamily="18" charset="0"/>
              </a:rPr>
              <a:t>Accredited individuals are professional advocates that have completed extensive training in veteran’s benefits and have access to resources that non-accredited individuals do not </a:t>
            </a:r>
          </a:p>
          <a:p>
            <a:endParaRPr lang="en-US" sz="2800" dirty="0">
              <a:latin typeface="Baskerville Old Face" panose="02020602080505020303" pitchFamily="18" charset="0"/>
            </a:endParaRPr>
          </a:p>
          <a:p>
            <a:pPr marL="0" indent="0">
              <a:buNone/>
            </a:pPr>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1600" dirty="0">
              <a:latin typeface="Baskerville Old Face" panose="02020602080505020303" pitchFamily="18" charset="0"/>
            </a:endParaRPr>
          </a:p>
          <a:p>
            <a:endParaRPr lang="en-US" sz="1500" dirty="0">
              <a:latin typeface="Baskerville Old Face" panose="02020602080505020303" pitchFamily="18" charset="0"/>
            </a:endParaRPr>
          </a:p>
          <a:p>
            <a:endParaRPr lang="en-US" sz="1600" dirty="0">
              <a:latin typeface="Baskerville Old Face" panose="02020602080505020303" pitchFamily="18" charset="0"/>
            </a:endParaRPr>
          </a:p>
          <a:p>
            <a:endParaRPr lang="en-US" sz="2800" dirty="0">
              <a:latin typeface="Baskerville Old Face" panose="02020602080505020303" pitchFamily="18" charset="0"/>
            </a:endParaRPr>
          </a:p>
          <a:p>
            <a:pPr marL="0" indent="0">
              <a:buNone/>
            </a:pPr>
            <a:endParaRPr lang="en-US" sz="2800" dirty="0"/>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11</a:t>
            </a:fld>
            <a:endParaRPr lang="en-US" altLang="en-US" dirty="0">
              <a:solidFill>
                <a:prstClr val="black">
                  <a:tint val="75000"/>
                </a:prstClr>
              </a:solidFill>
            </a:endParaRPr>
          </a:p>
        </p:txBody>
      </p:sp>
      <p:sp>
        <p:nvSpPr>
          <p:cNvPr id="5" name="TextBox 4"/>
          <p:cNvSpPr txBox="1"/>
          <p:nvPr/>
        </p:nvSpPr>
        <p:spPr>
          <a:xfrm>
            <a:off x="0" y="0"/>
            <a:ext cx="8295708" cy="1261884"/>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Representation – Why is Accreditation Important?</a:t>
            </a:r>
            <a:endParaRPr lang="en-US" sz="3800" b="1" dirty="0">
              <a:solidFill>
                <a:srgbClr val="FF0000"/>
              </a:solidFill>
              <a:latin typeface="Baskerville Old Face" panose="02020602080505020303" pitchFamily="18" charset="0"/>
              <a:cs typeface="Arial" panose="020B0604020202020204" pitchFamily="34" charset="0"/>
            </a:endParaRPr>
          </a:p>
        </p:txBody>
      </p:sp>
    </p:spTree>
    <p:extLst>
      <p:ext uri="{BB962C8B-B14F-4D97-AF65-F5344CB8AC3E}">
        <p14:creationId xmlns:p14="http://schemas.microsoft.com/office/powerpoint/2010/main" val="2085741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110" y="1396181"/>
            <a:ext cx="10951779" cy="5325296"/>
          </a:xfrm>
        </p:spPr>
        <p:txBody>
          <a:bodyPr>
            <a:noAutofit/>
          </a:bodyPr>
          <a:lstStyle/>
          <a:p>
            <a:endParaRPr lang="en-US" sz="2800" dirty="0">
              <a:latin typeface="Baskerville Old Face" panose="02020602080505020303" pitchFamily="18" charset="0"/>
            </a:endParaRPr>
          </a:p>
          <a:p>
            <a:r>
              <a:rPr lang="en-US" sz="2800" dirty="0">
                <a:latin typeface="Baskerville Old Face" panose="02020602080505020303" pitchFamily="18" charset="0"/>
              </a:rPr>
              <a:t>There are many non-accredited organizations who engage in predatory practices</a:t>
            </a:r>
          </a:p>
          <a:p>
            <a:endParaRPr lang="en-US" sz="1000" dirty="0">
              <a:latin typeface="Baskerville Old Face" panose="02020602080505020303" pitchFamily="18" charset="0"/>
            </a:endParaRPr>
          </a:p>
          <a:p>
            <a:r>
              <a:rPr lang="en-US" sz="2800" dirty="0">
                <a:latin typeface="Baskerville Old Face" panose="02020602080505020303" pitchFamily="18" charset="0"/>
              </a:rPr>
              <a:t>Many unaccredited individuals and unrecognized organizations advertise online, and some may contact veterans directly</a:t>
            </a:r>
          </a:p>
          <a:p>
            <a:endParaRPr lang="en-US" sz="1000" dirty="0">
              <a:latin typeface="Baskerville Old Face" panose="02020602080505020303" pitchFamily="18" charset="0"/>
            </a:endParaRPr>
          </a:p>
          <a:p>
            <a:r>
              <a:rPr lang="en-US" sz="2800" dirty="0">
                <a:latin typeface="Baskerville Old Face" panose="02020602080505020303" pitchFamily="18" charset="0"/>
              </a:rPr>
              <a:t>Many times, they are illegally charging for services and may lack the qualifications required for VA accreditation</a:t>
            </a:r>
          </a:p>
          <a:p>
            <a:endParaRPr lang="en-US" sz="1000" dirty="0">
              <a:latin typeface="Baskerville Old Face" panose="02020602080505020303" pitchFamily="18" charset="0"/>
            </a:endParaRPr>
          </a:p>
          <a:p>
            <a:r>
              <a:rPr lang="en-US" sz="2800" dirty="0">
                <a:latin typeface="Baskerville Old Face" panose="02020602080505020303" pitchFamily="18" charset="0"/>
              </a:rPr>
              <a:t>The terms “veteran” and/or “military” does not inherently mean the organization represents the best interests of veterans and their families</a:t>
            </a:r>
          </a:p>
          <a:p>
            <a:pPr marL="0" indent="0">
              <a:buNone/>
            </a:pPr>
            <a:endParaRPr lang="en-US" sz="2800" dirty="0">
              <a:latin typeface="Baskerville Old Face" panose="02020602080505020303" pitchFamily="18" charset="0"/>
            </a:endParaRPr>
          </a:p>
          <a:p>
            <a:pPr marL="0" indent="0">
              <a:buNone/>
            </a:pPr>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1600" dirty="0">
              <a:latin typeface="Baskerville Old Face" panose="02020602080505020303" pitchFamily="18" charset="0"/>
            </a:endParaRPr>
          </a:p>
          <a:p>
            <a:endParaRPr lang="en-US" sz="1500" dirty="0">
              <a:latin typeface="Baskerville Old Face" panose="02020602080505020303" pitchFamily="18" charset="0"/>
            </a:endParaRPr>
          </a:p>
          <a:p>
            <a:endParaRPr lang="en-US" sz="1600" dirty="0">
              <a:latin typeface="Baskerville Old Face" panose="02020602080505020303" pitchFamily="18" charset="0"/>
            </a:endParaRPr>
          </a:p>
          <a:p>
            <a:endParaRPr lang="en-US" sz="2800" dirty="0">
              <a:latin typeface="Baskerville Old Face" panose="02020602080505020303" pitchFamily="18" charset="0"/>
            </a:endParaRPr>
          </a:p>
          <a:p>
            <a:pPr marL="0" indent="0">
              <a:buNone/>
            </a:pPr>
            <a:endParaRPr lang="en-US" sz="2800" dirty="0"/>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12</a:t>
            </a:fld>
            <a:endParaRPr lang="en-US" altLang="en-US" dirty="0">
              <a:solidFill>
                <a:prstClr val="black">
                  <a:tint val="75000"/>
                </a:prstClr>
              </a:solidFill>
            </a:endParaRPr>
          </a:p>
        </p:txBody>
      </p:sp>
      <p:sp>
        <p:nvSpPr>
          <p:cNvPr id="5" name="TextBox 4"/>
          <p:cNvSpPr txBox="1"/>
          <p:nvPr/>
        </p:nvSpPr>
        <p:spPr>
          <a:xfrm>
            <a:off x="0" y="0"/>
            <a:ext cx="8295708" cy="1261884"/>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Representation – Why is Accreditation Important?</a:t>
            </a:r>
            <a:endParaRPr lang="en-US" sz="3800" b="1" dirty="0">
              <a:solidFill>
                <a:srgbClr val="FF0000"/>
              </a:solidFill>
              <a:latin typeface="Baskerville Old Face" panose="02020602080505020303" pitchFamily="18" charset="0"/>
              <a:cs typeface="Arial" panose="020B0604020202020204" pitchFamily="34" charset="0"/>
            </a:endParaRPr>
          </a:p>
        </p:txBody>
      </p:sp>
    </p:spTree>
    <p:extLst>
      <p:ext uri="{BB962C8B-B14F-4D97-AF65-F5344CB8AC3E}">
        <p14:creationId xmlns:p14="http://schemas.microsoft.com/office/powerpoint/2010/main" val="369714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110" y="1396181"/>
            <a:ext cx="10440239" cy="5325296"/>
          </a:xfrm>
        </p:spPr>
        <p:txBody>
          <a:bodyPr>
            <a:noAutofit/>
          </a:bodyPr>
          <a:lstStyle/>
          <a:p>
            <a:pPr marL="0" indent="0">
              <a:buNone/>
            </a:pPr>
            <a:r>
              <a:rPr lang="en-US" sz="2800" dirty="0">
                <a:latin typeface="Baskerville Old Face" panose="02020602080505020303" pitchFamily="18" charset="0"/>
              </a:rPr>
              <a:t>Accredited attorneys or agents may legally charge fees for appeals if a valid fee agreement is filed with VA.</a:t>
            </a:r>
          </a:p>
          <a:p>
            <a:pPr marL="0" indent="0">
              <a:buNone/>
            </a:pPr>
            <a:endParaRPr lang="en-US" sz="2800" dirty="0">
              <a:latin typeface="Baskerville Old Face" panose="02020602080505020303" pitchFamily="18" charset="0"/>
            </a:endParaRPr>
          </a:p>
          <a:p>
            <a:pPr marL="0" indent="0">
              <a:buNone/>
            </a:pPr>
            <a:r>
              <a:rPr lang="en-US" sz="2800" dirty="0">
                <a:latin typeface="Baskerville Old Face" panose="02020602080505020303" pitchFamily="18" charset="0"/>
              </a:rPr>
              <a:t>An accredited attorney or agent may </a:t>
            </a:r>
            <a:r>
              <a:rPr lang="en-US" sz="2800" b="1" u="sng" dirty="0">
                <a:latin typeface="Baskerville Old Face" panose="02020602080505020303" pitchFamily="18" charset="0"/>
              </a:rPr>
              <a:t>only</a:t>
            </a:r>
            <a:r>
              <a:rPr lang="en-US" sz="2800" dirty="0">
                <a:latin typeface="Baskerville Old Face" panose="02020602080505020303" pitchFamily="18" charset="0"/>
              </a:rPr>
              <a:t> charge claimants a fee after: </a:t>
            </a:r>
          </a:p>
          <a:p>
            <a:pPr marL="0" indent="0">
              <a:buNone/>
            </a:pPr>
            <a:endParaRPr lang="en-US" sz="2800" dirty="0">
              <a:latin typeface="Baskerville Old Face" panose="02020602080505020303" pitchFamily="18" charset="0"/>
            </a:endParaRPr>
          </a:p>
          <a:p>
            <a:pPr marL="914400">
              <a:tabLst>
                <a:tab pos="10058400" algn="l"/>
                <a:tab pos="10117138" algn="l"/>
              </a:tabLst>
            </a:pPr>
            <a:r>
              <a:rPr lang="en-US" sz="2800" dirty="0">
                <a:latin typeface="Baskerville Old Face" panose="02020602080505020303" pitchFamily="18" charset="0"/>
              </a:rPr>
              <a:t>VA has made a decision regarding the claim, </a:t>
            </a:r>
          </a:p>
          <a:p>
            <a:pPr marL="914400">
              <a:tabLst>
                <a:tab pos="10058400" algn="l"/>
                <a:tab pos="10117138" algn="l"/>
              </a:tabLst>
            </a:pPr>
            <a:r>
              <a:rPr lang="en-US" sz="2800" dirty="0">
                <a:latin typeface="Baskerville Old Face" panose="02020602080505020303" pitchFamily="18" charset="0"/>
              </a:rPr>
              <a:t>An appeal of that decision has been initiated</a:t>
            </a:r>
          </a:p>
          <a:p>
            <a:pPr marL="914400">
              <a:tabLst>
                <a:tab pos="10058400" algn="l"/>
                <a:tab pos="10117138" algn="l"/>
              </a:tabLst>
            </a:pPr>
            <a:r>
              <a:rPr lang="en-US" sz="2800" dirty="0">
                <a:latin typeface="Baskerville Old Face" panose="02020602080505020303" pitchFamily="18" charset="0"/>
              </a:rPr>
              <a:t>The attorney or agent has filed a power of attorney and a fee agreement with VA.</a:t>
            </a:r>
          </a:p>
          <a:p>
            <a:pPr marL="742950" indent="0">
              <a:buNone/>
              <a:tabLst>
                <a:tab pos="10058400" algn="l"/>
                <a:tab pos="10117138" algn="l"/>
              </a:tabLst>
            </a:pPr>
            <a:endParaRPr lang="en-US" sz="2800" dirty="0">
              <a:latin typeface="Baskerville Old Face" panose="02020602080505020303" pitchFamily="18" charset="0"/>
            </a:endParaRPr>
          </a:p>
          <a:p>
            <a:pPr marL="0" indent="0" algn="ctr">
              <a:buNone/>
              <a:tabLst>
                <a:tab pos="10058400" algn="l"/>
                <a:tab pos="10117138" algn="l"/>
              </a:tabLst>
            </a:pPr>
            <a:r>
              <a:rPr lang="en-US" sz="2800" b="1" dirty="0">
                <a:latin typeface="Baskerville Old Face" panose="02020602080505020303" pitchFamily="18" charset="0"/>
              </a:rPr>
              <a:t>Note: The VFW is not allowed to charge fees for service</a:t>
            </a:r>
          </a:p>
          <a:p>
            <a:pPr marL="742950" indent="0">
              <a:buNone/>
              <a:tabLst>
                <a:tab pos="10058400" algn="l"/>
                <a:tab pos="10117138" algn="l"/>
              </a:tabLst>
            </a:pPr>
            <a:endParaRPr lang="en-US" sz="2800" dirty="0">
              <a:latin typeface="Baskerville Old Face" panose="02020602080505020303" pitchFamily="18" charset="0"/>
            </a:endParaRPr>
          </a:p>
          <a:p>
            <a:pPr marL="0" indent="0">
              <a:buNone/>
            </a:pPr>
            <a:endParaRPr lang="en-US" sz="2800" dirty="0">
              <a:latin typeface="Baskerville Old Face" panose="02020602080505020303" pitchFamily="18" charset="0"/>
            </a:endParaRPr>
          </a:p>
          <a:p>
            <a:pPr marL="0" indent="0">
              <a:buNone/>
            </a:pPr>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1600" dirty="0">
              <a:latin typeface="Baskerville Old Face" panose="02020602080505020303" pitchFamily="18" charset="0"/>
            </a:endParaRPr>
          </a:p>
          <a:p>
            <a:endParaRPr lang="en-US" sz="1500" dirty="0">
              <a:latin typeface="Baskerville Old Face" panose="02020602080505020303" pitchFamily="18" charset="0"/>
            </a:endParaRPr>
          </a:p>
          <a:p>
            <a:endParaRPr lang="en-US" sz="1600" dirty="0">
              <a:latin typeface="Baskerville Old Face" panose="02020602080505020303" pitchFamily="18" charset="0"/>
            </a:endParaRPr>
          </a:p>
          <a:p>
            <a:endParaRPr lang="en-US" sz="2800" dirty="0">
              <a:latin typeface="Baskerville Old Face" panose="02020602080505020303" pitchFamily="18" charset="0"/>
            </a:endParaRPr>
          </a:p>
          <a:p>
            <a:pPr marL="0" indent="0">
              <a:buNone/>
            </a:pPr>
            <a:endParaRPr lang="en-US" sz="2800" dirty="0"/>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13</a:t>
            </a:fld>
            <a:endParaRPr lang="en-US" altLang="en-US" dirty="0">
              <a:solidFill>
                <a:prstClr val="black">
                  <a:tint val="75000"/>
                </a:prstClr>
              </a:solidFill>
            </a:endParaRPr>
          </a:p>
        </p:txBody>
      </p:sp>
      <p:sp>
        <p:nvSpPr>
          <p:cNvPr id="5" name="TextBox 4"/>
          <p:cNvSpPr txBox="1"/>
          <p:nvPr/>
        </p:nvSpPr>
        <p:spPr>
          <a:xfrm>
            <a:off x="0" y="265471"/>
            <a:ext cx="8295708"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Representation – Attorney Fees</a:t>
            </a:r>
            <a:endParaRPr lang="en-US" sz="3800" b="1" dirty="0">
              <a:solidFill>
                <a:srgbClr val="FF0000"/>
              </a:solidFill>
              <a:latin typeface="Baskerville Old Face" panose="02020602080505020303" pitchFamily="18" charset="0"/>
              <a:cs typeface="Arial" panose="020B0604020202020204" pitchFamily="34" charset="0"/>
            </a:endParaRPr>
          </a:p>
        </p:txBody>
      </p:sp>
    </p:spTree>
    <p:extLst>
      <p:ext uri="{BB962C8B-B14F-4D97-AF65-F5344CB8AC3E}">
        <p14:creationId xmlns:p14="http://schemas.microsoft.com/office/powerpoint/2010/main" val="2251177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110" y="1396181"/>
            <a:ext cx="10951779" cy="5325296"/>
          </a:xfrm>
        </p:spPr>
        <p:txBody>
          <a:bodyPr>
            <a:noAutofit/>
          </a:bodyPr>
          <a:lstStyle/>
          <a:p>
            <a:endParaRPr lang="en-US" sz="2800" dirty="0">
              <a:latin typeface="Baskerville Old Face" panose="02020602080505020303" pitchFamily="18" charset="0"/>
            </a:endParaRPr>
          </a:p>
          <a:p>
            <a:pPr marL="0" indent="0">
              <a:buNone/>
            </a:pPr>
            <a:r>
              <a:rPr lang="en-US" sz="2800" dirty="0">
                <a:latin typeface="Baskerville Old Face" panose="02020602080505020303" pitchFamily="18" charset="0"/>
              </a:rPr>
              <a:t>A searchable list of accredited VSO representatives, agents, and attorneys is available at the VA Office of General Council’s website:</a:t>
            </a:r>
          </a:p>
          <a:p>
            <a:pPr marL="0" indent="0">
              <a:buNone/>
            </a:pPr>
            <a:r>
              <a:rPr lang="en-US" sz="2800" dirty="0">
                <a:latin typeface="Baskerville Old Face" panose="02020602080505020303" pitchFamily="18" charset="0"/>
              </a:rPr>
              <a:t>		</a:t>
            </a:r>
          </a:p>
          <a:p>
            <a:pPr marL="0" indent="0" algn="ctr">
              <a:buNone/>
            </a:pPr>
            <a:r>
              <a:rPr lang="en-US" sz="2800" dirty="0">
                <a:latin typeface="Baskerville Old Face" panose="02020602080505020303" pitchFamily="18" charset="0"/>
                <a:hlinkClick r:id="rId3"/>
              </a:rPr>
              <a:t>http://www.va.gov/ogc/apps/accreditation/index.asp</a:t>
            </a:r>
            <a:r>
              <a:rPr lang="en-US" sz="2800" dirty="0">
                <a:latin typeface="Baskerville Old Face" panose="02020602080505020303" pitchFamily="18" charset="0"/>
              </a:rPr>
              <a:t> </a:t>
            </a:r>
          </a:p>
          <a:p>
            <a:pPr marL="0" indent="0">
              <a:buNone/>
            </a:pPr>
            <a:endParaRPr lang="en-US" sz="2800" dirty="0">
              <a:latin typeface="Baskerville Old Face" panose="02020602080505020303" pitchFamily="18" charset="0"/>
            </a:endParaRPr>
          </a:p>
          <a:p>
            <a:pPr marL="0" indent="0">
              <a:buNone/>
            </a:pPr>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2800" dirty="0">
              <a:latin typeface="Baskerville Old Face" panose="02020602080505020303" pitchFamily="18" charset="0"/>
            </a:endParaRPr>
          </a:p>
          <a:p>
            <a:endParaRPr lang="en-US" sz="1600" dirty="0">
              <a:latin typeface="Baskerville Old Face" panose="02020602080505020303" pitchFamily="18" charset="0"/>
            </a:endParaRPr>
          </a:p>
          <a:p>
            <a:endParaRPr lang="en-US" sz="1500" dirty="0">
              <a:latin typeface="Baskerville Old Face" panose="02020602080505020303" pitchFamily="18" charset="0"/>
            </a:endParaRPr>
          </a:p>
          <a:p>
            <a:endParaRPr lang="en-US" sz="1600" dirty="0">
              <a:latin typeface="Baskerville Old Face" panose="02020602080505020303" pitchFamily="18" charset="0"/>
            </a:endParaRPr>
          </a:p>
          <a:p>
            <a:endParaRPr lang="en-US" sz="2800" dirty="0">
              <a:latin typeface="Baskerville Old Face" panose="02020602080505020303" pitchFamily="18" charset="0"/>
            </a:endParaRPr>
          </a:p>
          <a:p>
            <a:pPr marL="0" indent="0">
              <a:buNone/>
            </a:pPr>
            <a:endParaRPr lang="en-US" sz="2800" dirty="0"/>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14</a:t>
            </a:fld>
            <a:endParaRPr lang="en-US" altLang="en-US" dirty="0">
              <a:solidFill>
                <a:prstClr val="black">
                  <a:tint val="75000"/>
                </a:prstClr>
              </a:solidFill>
            </a:endParaRPr>
          </a:p>
        </p:txBody>
      </p:sp>
      <p:sp>
        <p:nvSpPr>
          <p:cNvPr id="5" name="TextBox 4"/>
          <p:cNvSpPr txBox="1"/>
          <p:nvPr/>
        </p:nvSpPr>
        <p:spPr>
          <a:xfrm>
            <a:off x="0" y="134296"/>
            <a:ext cx="8295708" cy="1261884"/>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Representation – How to Know if Someone is Accredited</a:t>
            </a:r>
            <a:endParaRPr lang="en-US" sz="3800" b="1" dirty="0">
              <a:solidFill>
                <a:srgbClr val="FF0000"/>
              </a:solidFill>
              <a:latin typeface="Baskerville Old Face" panose="02020602080505020303" pitchFamily="18" charset="0"/>
              <a:cs typeface="Arial" panose="020B0604020202020204" pitchFamily="34" charset="0"/>
            </a:endParaRPr>
          </a:p>
        </p:txBody>
      </p:sp>
    </p:spTree>
    <p:extLst>
      <p:ext uri="{BB962C8B-B14F-4D97-AF65-F5344CB8AC3E}">
        <p14:creationId xmlns:p14="http://schemas.microsoft.com/office/powerpoint/2010/main" val="2402788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B88D8-B12D-D03C-037A-8F77BD5B0E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BE636D-56B1-5A29-EDE1-963B6535310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Claim Sharks</a:t>
            </a:r>
          </a:p>
        </p:txBody>
      </p:sp>
      <p:sp>
        <p:nvSpPr>
          <p:cNvPr id="19459" name="Content Placeholder 2">
            <a:extLst>
              <a:ext uri="{FF2B5EF4-FFF2-40B4-BE49-F238E27FC236}">
                <a16:creationId xmlns:a16="http://schemas.microsoft.com/office/drawing/2014/main" id="{06849EC3-EC0E-A2DF-EB1D-A387ABCB0A37}"/>
              </a:ext>
            </a:extLst>
          </p:cNvPr>
          <p:cNvSpPr>
            <a:spLocks noGrp="1"/>
          </p:cNvSpPr>
          <p:nvPr>
            <p:ph idx="1"/>
          </p:nvPr>
        </p:nvSpPr>
        <p:spPr>
          <a:xfrm>
            <a:off x="633045" y="1632190"/>
            <a:ext cx="11078309" cy="4351338"/>
          </a:xfrm>
        </p:spPr>
        <p:txBody>
          <a:bodyPr>
            <a:normAutofit/>
          </a:bodyPr>
          <a:lstStyle/>
          <a:p>
            <a:pPr marL="0" indent="0">
              <a:buNone/>
            </a:pPr>
            <a:r>
              <a:rPr lang="en-US" altLang="en-US" dirty="0"/>
              <a:t>A Claim Shark is someone that takes advantage of veterans and their families by “Consulting” or “Assisting” them as they file their VA Claim. These Claim Sharks often charge high fees for their exploitative and unethical practices.</a:t>
            </a:r>
          </a:p>
          <a:p>
            <a:pPr marL="0" indent="0">
              <a:buNone/>
            </a:pPr>
            <a:endParaRPr lang="en-US" altLang="en-US" dirty="0"/>
          </a:p>
          <a:p>
            <a:pPr marL="0" indent="0">
              <a:buNone/>
            </a:pPr>
            <a:r>
              <a:rPr lang="en-US" altLang="en-US" dirty="0"/>
              <a:t>Claim Sharks are not VA accredited, meaning they aren’t required to stick to the ethical standards that accreditation brings so their advice can often be misleading or even fraudulent. </a:t>
            </a:r>
          </a:p>
          <a:p>
            <a:pPr marL="0" indent="0">
              <a:buNone/>
            </a:pPr>
            <a:endParaRPr lang="en-US" altLang="en-US" dirty="0"/>
          </a:p>
        </p:txBody>
      </p:sp>
      <p:sp>
        <p:nvSpPr>
          <p:cNvPr id="3" name="Slide Number Placeholder 2">
            <a:extLst>
              <a:ext uri="{FF2B5EF4-FFF2-40B4-BE49-F238E27FC236}">
                <a16:creationId xmlns:a16="http://schemas.microsoft.com/office/drawing/2014/main" id="{64F7DA52-B035-17D7-FD8E-795F8034A03F}"/>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5084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5C317-DBD5-B8C5-2F6A-51516E19F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7F8085-F19B-8177-7305-B04FC5DC9D41}"/>
              </a:ext>
            </a:extLst>
          </p:cNvPr>
          <p:cNvSpPr>
            <a:spLocks noGrp="1"/>
          </p:cNvSpPr>
          <p:nvPr>
            <p:ph type="title"/>
          </p:nvPr>
        </p:nvSpPr>
        <p:spPr>
          <a:xfrm>
            <a:off x="133402" y="82552"/>
            <a:ext cx="8711659"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Ways to Protect Against Claim Sharks</a:t>
            </a:r>
          </a:p>
        </p:txBody>
      </p:sp>
      <p:sp>
        <p:nvSpPr>
          <p:cNvPr id="19459" name="Content Placeholder 2">
            <a:extLst>
              <a:ext uri="{FF2B5EF4-FFF2-40B4-BE49-F238E27FC236}">
                <a16:creationId xmlns:a16="http://schemas.microsoft.com/office/drawing/2014/main" id="{A0FA3DEA-3AD3-51C8-5A21-E03D03FC99B4}"/>
              </a:ext>
            </a:extLst>
          </p:cNvPr>
          <p:cNvSpPr>
            <a:spLocks noGrp="1"/>
          </p:cNvSpPr>
          <p:nvPr>
            <p:ph idx="1"/>
          </p:nvPr>
        </p:nvSpPr>
        <p:spPr>
          <a:xfrm>
            <a:off x="633045" y="1632190"/>
            <a:ext cx="11007970" cy="4891702"/>
          </a:xfrm>
        </p:spPr>
        <p:txBody>
          <a:bodyPr>
            <a:normAutofit/>
          </a:bodyPr>
          <a:lstStyle/>
          <a:p>
            <a:pPr marL="0" indent="0">
              <a:buNone/>
            </a:pPr>
            <a:r>
              <a:rPr lang="en-US" altLang="en-US" dirty="0"/>
              <a:t>•	Only work with a VA accredited representative</a:t>
            </a:r>
          </a:p>
          <a:p>
            <a:pPr marL="0" indent="0">
              <a:buNone/>
            </a:pPr>
            <a:r>
              <a:rPr lang="en-US" altLang="en-US" dirty="0"/>
              <a:t>•	Don’t sign any contracts</a:t>
            </a:r>
          </a:p>
          <a:p>
            <a:pPr marL="0" indent="0">
              <a:buNone/>
            </a:pPr>
            <a:r>
              <a:rPr lang="en-US" altLang="en-US" dirty="0"/>
              <a:t>•	Don’t agree to anything</a:t>
            </a:r>
          </a:p>
          <a:p>
            <a:pPr marL="0" indent="0">
              <a:buNone/>
            </a:pPr>
            <a:r>
              <a:rPr lang="en-US" altLang="en-US" dirty="0"/>
              <a:t>•	Don’t provide access to your VA.gov login</a:t>
            </a:r>
          </a:p>
          <a:p>
            <a:pPr marL="0" indent="0">
              <a:buNone/>
            </a:pPr>
            <a:r>
              <a:rPr lang="en-US" altLang="en-US" dirty="0"/>
              <a:t>•	Attend all exams ordered by VA</a:t>
            </a:r>
          </a:p>
          <a:p>
            <a:pPr marL="0" indent="0">
              <a:buNone/>
            </a:pPr>
            <a:endParaRPr lang="en-US" altLang="en-US" dirty="0"/>
          </a:p>
          <a:p>
            <a:pPr marL="0" indent="0">
              <a:buNone/>
            </a:pPr>
            <a:r>
              <a:rPr lang="en-US" sz="2800" b="1" dirty="0">
                <a:effectLst/>
                <a:latin typeface="Times New Roman" panose="02020603050405020304" pitchFamily="18" charset="0"/>
                <a:ea typeface="Calibri" panose="020F0502020204030204" pitchFamily="34" charset="0"/>
              </a:rPr>
              <a:t>To learn more about Claim Sharks </a:t>
            </a:r>
            <a:r>
              <a:rPr lang="en-US" sz="2800" dirty="0">
                <a:effectLst/>
                <a:latin typeface="Times New Roman" panose="02020603050405020304" pitchFamily="18" charset="0"/>
                <a:ea typeface="Calibri" panose="020F0502020204030204" pitchFamily="34" charset="0"/>
              </a:rPr>
              <a:t>please visit: </a:t>
            </a:r>
            <a:r>
              <a:rPr lang="en-US"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DontFeedTheSharks.org</a:t>
            </a:r>
            <a:endParaRPr lang="en-US" altLang="en-US" dirty="0"/>
          </a:p>
        </p:txBody>
      </p:sp>
      <p:sp>
        <p:nvSpPr>
          <p:cNvPr id="3" name="Slide Number Placeholder 2">
            <a:extLst>
              <a:ext uri="{FF2B5EF4-FFF2-40B4-BE49-F238E27FC236}">
                <a16:creationId xmlns:a16="http://schemas.microsoft.com/office/drawing/2014/main" id="{0BAF3E47-D858-91A0-55AA-788E44D90118}"/>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96445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2F0B5-36AF-6DFA-9C2C-32CD39EC4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7794E-FAB9-2543-5642-FA748A643C6D}"/>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Social Media Awareness</a:t>
            </a:r>
          </a:p>
        </p:txBody>
      </p:sp>
      <p:sp>
        <p:nvSpPr>
          <p:cNvPr id="19459" name="Content Placeholder 2">
            <a:extLst>
              <a:ext uri="{FF2B5EF4-FFF2-40B4-BE49-F238E27FC236}">
                <a16:creationId xmlns:a16="http://schemas.microsoft.com/office/drawing/2014/main" id="{BFF52809-672A-AD0B-2082-D6204BA76ECB}"/>
              </a:ext>
            </a:extLst>
          </p:cNvPr>
          <p:cNvSpPr>
            <a:spLocks noGrp="1"/>
          </p:cNvSpPr>
          <p:nvPr>
            <p:ph idx="1"/>
          </p:nvPr>
        </p:nvSpPr>
        <p:spPr>
          <a:xfrm>
            <a:off x="633044" y="1632190"/>
            <a:ext cx="10937631" cy="4351338"/>
          </a:xfrm>
        </p:spPr>
        <p:txBody>
          <a:bodyPr>
            <a:normAutofit/>
          </a:bodyPr>
          <a:lstStyle/>
          <a:p>
            <a:pPr marL="0" indent="0">
              <a:buNone/>
            </a:pPr>
            <a:r>
              <a:rPr lang="en-US" altLang="en-US" dirty="0"/>
              <a:t>Using social media in a professional setting requires careful consideration and adherence to best practices to ensure that your online presence aligns with yours and the VFW’s goals. Here are some best practices for using social media in a professional context:</a:t>
            </a:r>
          </a:p>
          <a:p>
            <a:pPr marL="0" indent="0">
              <a:buNone/>
            </a:pPr>
            <a:endParaRPr lang="en-US" altLang="en-US" dirty="0"/>
          </a:p>
          <a:p>
            <a:pPr marL="0" indent="0">
              <a:buNone/>
            </a:pPr>
            <a:r>
              <a:rPr lang="en-US" altLang="en-US" b="1" dirty="0"/>
              <a:t>Craft a Professional Profile:</a:t>
            </a:r>
          </a:p>
          <a:p>
            <a:pPr marL="0" indent="0">
              <a:buNone/>
            </a:pPr>
            <a:r>
              <a:rPr lang="en-US" altLang="en-US" dirty="0"/>
              <a:t>Create a professional and complete profile that includes your real name, a clear profile picture, and a concise, well-written bio. Use a professional email address for business-related accounts.</a:t>
            </a:r>
          </a:p>
          <a:p>
            <a:pPr marL="0" indent="0">
              <a:buNone/>
            </a:pPr>
            <a:endParaRPr lang="en-US" altLang="en-US" dirty="0"/>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D20A2975-1FF9-C9FB-5D19-DE74E011DA6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05632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BC48D-6AED-0E4A-3945-E2AA7789C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5E3AB-5E9D-7131-2CB4-83F251C4169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Social Media Awareness</a:t>
            </a:r>
          </a:p>
        </p:txBody>
      </p:sp>
      <p:sp>
        <p:nvSpPr>
          <p:cNvPr id="19459" name="Content Placeholder 2">
            <a:extLst>
              <a:ext uri="{FF2B5EF4-FFF2-40B4-BE49-F238E27FC236}">
                <a16:creationId xmlns:a16="http://schemas.microsoft.com/office/drawing/2014/main" id="{4EFC8A82-B94B-DE8E-3A12-9562A5E93EAE}"/>
              </a:ext>
            </a:extLst>
          </p:cNvPr>
          <p:cNvSpPr>
            <a:spLocks noGrp="1"/>
          </p:cNvSpPr>
          <p:nvPr>
            <p:ph idx="1"/>
          </p:nvPr>
        </p:nvSpPr>
        <p:spPr>
          <a:xfrm>
            <a:off x="633044" y="1632190"/>
            <a:ext cx="10937631" cy="4351338"/>
          </a:xfrm>
        </p:spPr>
        <p:txBody>
          <a:bodyPr>
            <a:noAutofit/>
          </a:bodyPr>
          <a:lstStyle/>
          <a:p>
            <a:pPr marL="0" indent="0">
              <a:buNone/>
            </a:pPr>
            <a:r>
              <a:rPr lang="en-US" altLang="en-US" sz="2400" b="1" dirty="0"/>
              <a:t>Separate Personal and Professional Accounts:</a:t>
            </a:r>
          </a:p>
          <a:p>
            <a:pPr marL="0" indent="0">
              <a:buNone/>
            </a:pPr>
            <a:r>
              <a:rPr lang="en-US" altLang="en-US" sz="2400" dirty="0"/>
              <a:t>Consider maintaining separate social media accounts for personal and professional use. This can help you manage your online presence more effectively.</a:t>
            </a:r>
          </a:p>
          <a:p>
            <a:pPr marL="0" indent="0">
              <a:buNone/>
            </a:pPr>
            <a:endParaRPr lang="en-US" altLang="en-US" sz="100" dirty="0"/>
          </a:p>
          <a:p>
            <a:pPr marL="0" indent="0">
              <a:buNone/>
            </a:pPr>
            <a:r>
              <a:rPr lang="en-US" altLang="en-US" sz="2400" b="1" dirty="0"/>
              <a:t>Maintain Consistency:</a:t>
            </a:r>
          </a:p>
          <a:p>
            <a:pPr marL="0" indent="0">
              <a:buNone/>
            </a:pPr>
            <a:r>
              <a:rPr lang="en-US" altLang="en-US" sz="2400" dirty="0"/>
              <a:t>Use a consistent username, profile picture, and bio across different platforms. This helps people recognize you easily and creates a cohesive online brand.</a:t>
            </a:r>
          </a:p>
          <a:p>
            <a:pPr marL="0" indent="0">
              <a:buNone/>
            </a:pPr>
            <a:endParaRPr lang="en-US" altLang="en-US" sz="100" dirty="0"/>
          </a:p>
          <a:p>
            <a:pPr marL="0" indent="0">
              <a:buNone/>
            </a:pPr>
            <a:r>
              <a:rPr lang="en-US" altLang="en-US" sz="2400" b="1" dirty="0"/>
              <a:t>Be Mindful of Content:</a:t>
            </a:r>
          </a:p>
          <a:p>
            <a:pPr marL="0" indent="0">
              <a:buNone/>
            </a:pPr>
            <a:r>
              <a:rPr lang="en-US" altLang="en-US" sz="2400" dirty="0"/>
              <a:t>Think before you post. Avoid sharing controversial or inappropriate content that could reflect negatively on you professionally. Ensure that your posts align with your values and industry standards.</a:t>
            </a:r>
          </a:p>
          <a:p>
            <a:pPr marL="0" indent="0">
              <a:buNone/>
            </a:pPr>
            <a:endParaRPr lang="en-US" altLang="en-US" dirty="0"/>
          </a:p>
        </p:txBody>
      </p:sp>
      <p:sp>
        <p:nvSpPr>
          <p:cNvPr id="3" name="Slide Number Placeholder 2">
            <a:extLst>
              <a:ext uri="{FF2B5EF4-FFF2-40B4-BE49-F238E27FC236}">
                <a16:creationId xmlns:a16="http://schemas.microsoft.com/office/drawing/2014/main" id="{93F71B42-5B0A-7EE8-8043-98AEC7466AD0}"/>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98267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A244D-0B54-62D2-1373-93A836BE5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8B26B-62CC-62D3-0B05-132C5119A4E4}"/>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National Veteran Service (NVS)</a:t>
            </a:r>
          </a:p>
        </p:txBody>
      </p:sp>
      <p:sp>
        <p:nvSpPr>
          <p:cNvPr id="19459" name="Content Placeholder 2">
            <a:extLst>
              <a:ext uri="{FF2B5EF4-FFF2-40B4-BE49-F238E27FC236}">
                <a16:creationId xmlns:a16="http://schemas.microsoft.com/office/drawing/2014/main" id="{6E9089EC-F3AB-D2D9-8000-8F4BDBA0807A}"/>
              </a:ext>
            </a:extLst>
          </p:cNvPr>
          <p:cNvSpPr>
            <a:spLocks noGrp="1"/>
          </p:cNvSpPr>
          <p:nvPr>
            <p:ph idx="1"/>
          </p:nvPr>
        </p:nvSpPr>
        <p:spPr>
          <a:xfrm>
            <a:off x="633044" y="1632190"/>
            <a:ext cx="10937631" cy="4351338"/>
          </a:xfrm>
        </p:spPr>
        <p:txBody>
          <a:bodyPr>
            <a:normAutofit fontScale="92500" lnSpcReduction="20000"/>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Veterans of Foreign Wars National Veteran Service (NVS) oversees a network of approximately 2000 VFW accredited representatives who work with veterans and their families to assist them in obtaining their earned VA Benefits. NVS is responsible for the training and accreditation of its service officers and ensures they are </a:t>
            </a:r>
            <a:r>
              <a:rPr lang="en-US" dirty="0">
                <a:ea typeface="Calibri" panose="020F0502020204030204" pitchFamily="34" charset="0"/>
                <a:cs typeface="Times New Roman" panose="02020603050405020304" pitchFamily="18" charset="0"/>
              </a:rPr>
              <a:t>equipped to assist our veteran community through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its Quality Assurance Team. </a:t>
            </a:r>
          </a:p>
          <a:p>
            <a:pPr marL="0" marR="0" indent="0">
              <a:lnSpc>
                <a:spcPct val="107000"/>
              </a:lnSpc>
              <a:spcBef>
                <a:spcPts val="0"/>
              </a:spcBef>
              <a:spcAft>
                <a:spcPts val="800"/>
              </a:spcAft>
              <a:buNone/>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NVS provides a lifetime of advocacy for our service members and veterans starting with the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Benefits Delivery at Discharge (BDD) program</a:t>
            </a:r>
            <a:r>
              <a:rPr lang="en-US" b="1" dirty="0">
                <a:ea typeface="Calibri" panose="020F0502020204030204" pitchFamily="34" charset="0"/>
                <a:cs typeface="Times New Roman" panose="02020603050405020304" pitchFamily="18" charset="0"/>
              </a:rPr>
              <a:t> </a:t>
            </a:r>
            <a:r>
              <a:rPr lang="en-US" dirty="0">
                <a:ea typeface="Calibri" panose="020F0502020204030204" pitchFamily="34" charset="0"/>
                <a:cs typeface="Times New Roman" panose="02020603050405020304" pitchFamily="18" charset="0"/>
              </a:rPr>
              <a:t>and continues to assist veterans and eventually their surviving  dependents  with survivor and burial benefits. </a:t>
            </a:r>
            <a:endParaRPr lang="en-US" altLang="en-US" dirty="0"/>
          </a:p>
        </p:txBody>
      </p:sp>
      <p:sp>
        <p:nvSpPr>
          <p:cNvPr id="3" name="Slide Number Placeholder 2">
            <a:extLst>
              <a:ext uri="{FF2B5EF4-FFF2-40B4-BE49-F238E27FC236}">
                <a16:creationId xmlns:a16="http://schemas.microsoft.com/office/drawing/2014/main" id="{41B71784-6A5B-57BB-B5DC-898AE49D74CF}"/>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107729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64AE186-BFB8-17B5-7AAA-5F9FF4713A15}"/>
              </a:ext>
            </a:extLst>
          </p:cNvPr>
          <p:cNvSpPr>
            <a:spLocks noGrp="1"/>
          </p:cNvSpPr>
          <p:nvPr>
            <p:ph idx="1"/>
          </p:nvPr>
        </p:nvSpPr>
        <p:spPr/>
        <p:txBody>
          <a:bodyPr>
            <a:normAutofit fontScale="77500" lnSpcReduction="20000"/>
          </a:bodyPr>
          <a:lstStyle/>
          <a:p>
            <a:pPr marL="0" indent="0">
              <a:buNone/>
            </a:pPr>
            <a:endParaRPr lang="en-US" dirty="0"/>
          </a:p>
          <a:p>
            <a:pPr marL="0" indent="0">
              <a:buNone/>
            </a:pPr>
            <a:r>
              <a:rPr lang="en-US" b="1" dirty="0"/>
              <a:t>Bill Roland- </a:t>
            </a:r>
            <a:r>
              <a:rPr lang="en-US" dirty="0"/>
              <a:t>Commander</a:t>
            </a:r>
          </a:p>
          <a:p>
            <a:pPr marL="0" indent="0">
              <a:buNone/>
            </a:pPr>
            <a:endParaRPr lang="en-US" b="1" dirty="0"/>
          </a:p>
          <a:p>
            <a:pPr marL="0" indent="0">
              <a:buNone/>
            </a:pPr>
            <a:r>
              <a:rPr lang="en-US" b="1" dirty="0"/>
              <a:t>Jim Brown-  Sr</a:t>
            </a:r>
            <a:r>
              <a:rPr lang="en-US" dirty="0"/>
              <a:t>. Vice Commander </a:t>
            </a:r>
          </a:p>
          <a:p>
            <a:pPr marL="0" indent="0">
              <a:buNone/>
            </a:pPr>
            <a:endParaRPr lang="en-US" dirty="0"/>
          </a:p>
          <a:p>
            <a:pPr marL="0" indent="0">
              <a:buNone/>
            </a:pPr>
            <a:r>
              <a:rPr lang="en-US" b="1" dirty="0"/>
              <a:t>Glenn Owens- </a:t>
            </a:r>
            <a:r>
              <a:rPr lang="en-US" dirty="0"/>
              <a:t>Jr. Vice Commander</a:t>
            </a:r>
          </a:p>
          <a:p>
            <a:pPr marL="0" indent="0">
              <a:buNone/>
            </a:pPr>
            <a:endParaRPr lang="en-US" b="1" dirty="0"/>
          </a:p>
          <a:p>
            <a:pPr marL="0" indent="0">
              <a:buNone/>
            </a:pPr>
            <a:r>
              <a:rPr lang="en-US" b="1" dirty="0"/>
              <a:t>John B. Getz, </a:t>
            </a:r>
            <a:r>
              <a:rPr lang="en-US" dirty="0"/>
              <a:t>Jr.-State Adjutant/Quartermaster</a:t>
            </a:r>
          </a:p>
          <a:p>
            <a:pPr marL="0" indent="0">
              <a:buNone/>
            </a:pPr>
            <a:r>
              <a:rPr lang="en-US" dirty="0"/>
              <a:t> Phone: 717-234-7927 Email: </a:t>
            </a:r>
            <a:r>
              <a:rPr lang="en-US" dirty="0">
                <a:hlinkClick r:id="rId2"/>
              </a:rPr>
              <a:t>quartermaster@vfwpahq.org</a:t>
            </a:r>
            <a:endParaRPr lang="en-US" dirty="0"/>
          </a:p>
          <a:p>
            <a:endParaRPr lang="en-US" dirty="0"/>
          </a:p>
          <a:p>
            <a:pPr marL="0" indent="0">
              <a:buNone/>
            </a:pPr>
            <a:r>
              <a:rPr lang="en-US" b="1" dirty="0"/>
              <a:t>Jessica King- </a:t>
            </a:r>
            <a:r>
              <a:rPr lang="en-US" dirty="0"/>
              <a:t>Department Service Officer </a:t>
            </a:r>
          </a:p>
          <a:p>
            <a:pPr marL="0" indent="0">
              <a:buNone/>
            </a:pPr>
            <a:r>
              <a:rPr lang="en-US" dirty="0"/>
              <a:t> Cell: 724-672-2953         Email: </a:t>
            </a:r>
            <a:r>
              <a:rPr lang="en-US" dirty="0">
                <a:hlinkClick r:id="rId3"/>
              </a:rPr>
              <a:t>Jessica.king9@va.gov</a:t>
            </a:r>
            <a:r>
              <a:rPr lang="en-US" dirty="0"/>
              <a:t> </a:t>
            </a:r>
          </a:p>
          <a:p>
            <a:pPr marL="0" indent="0">
              <a:buNone/>
            </a:pPr>
            <a:endParaRPr lang="en-US" dirty="0"/>
          </a:p>
        </p:txBody>
      </p:sp>
      <p:sp>
        <p:nvSpPr>
          <p:cNvPr id="3" name="Slide Number Placeholder 2">
            <a:extLst>
              <a:ext uri="{FF2B5EF4-FFF2-40B4-BE49-F238E27FC236}">
                <a16:creationId xmlns:a16="http://schemas.microsoft.com/office/drawing/2014/main" id="{E26E8147-2919-44D0-70F3-FDC68BCF1F5C}"/>
              </a:ext>
            </a:extLst>
          </p:cNvPr>
          <p:cNvSpPr>
            <a:spLocks noGrp="1"/>
          </p:cNvSpPr>
          <p:nvPr>
            <p:ph type="sldNum" sz="quarter" idx="12"/>
          </p:nvPr>
        </p:nvSpPr>
        <p:spPr/>
        <p:txBody>
          <a:bodyPr/>
          <a:lstStyle/>
          <a:p>
            <a:pPr defTabSz="685800" eaLnBrk="0" fontAlgn="base" hangingPunct="0">
              <a:spcBef>
                <a:spcPct val="0"/>
              </a:spcBef>
              <a:spcAft>
                <a:spcPct val="0"/>
              </a:spcAft>
              <a:defRPr/>
            </a:pPr>
            <a:fld id="{E2FB73DA-5FDE-45B5-BAA4-C61223CC44F6}" type="slidenum">
              <a:rPr lang="en-US" smtClean="0">
                <a:solidFill>
                  <a:prstClr val="black">
                    <a:tint val="75000"/>
                  </a:prstClr>
                </a:solidFill>
              </a:rPr>
              <a:pPr defTabSz="685800" eaLnBrk="0" fontAlgn="base" hangingPunct="0">
                <a:spcBef>
                  <a:spcPct val="0"/>
                </a:spcBef>
                <a:spcAft>
                  <a:spcPct val="0"/>
                </a:spcAft>
                <a:defRPr/>
              </a:pPr>
              <a:t>2</a:t>
            </a:fld>
            <a:endParaRPr lang="en-US" dirty="0">
              <a:solidFill>
                <a:prstClr val="black">
                  <a:tint val="75000"/>
                </a:prstClr>
              </a:solidFill>
            </a:endParaRPr>
          </a:p>
        </p:txBody>
      </p:sp>
      <p:sp>
        <p:nvSpPr>
          <p:cNvPr id="4" name="Title 3">
            <a:extLst>
              <a:ext uri="{FF2B5EF4-FFF2-40B4-BE49-F238E27FC236}">
                <a16:creationId xmlns:a16="http://schemas.microsoft.com/office/drawing/2014/main" id="{530F14E7-0EEB-E26E-5905-7710BB577B31}"/>
              </a:ext>
            </a:extLst>
          </p:cNvPr>
          <p:cNvSpPr>
            <a:spLocks noGrp="1"/>
          </p:cNvSpPr>
          <p:nvPr>
            <p:ph type="title"/>
          </p:nvPr>
        </p:nvSpPr>
        <p:spPr/>
        <p:txBody>
          <a:bodyPr/>
          <a:lstStyle/>
          <a:p>
            <a:r>
              <a:rPr lang="en-US" b="1" dirty="0"/>
              <a:t>Leadership</a:t>
            </a:r>
          </a:p>
        </p:txBody>
      </p:sp>
    </p:spTree>
    <p:extLst>
      <p:ext uri="{BB962C8B-B14F-4D97-AF65-F5344CB8AC3E}">
        <p14:creationId xmlns:p14="http://schemas.microsoft.com/office/powerpoint/2010/main" val="1023173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6586E-54D0-C00E-141F-800B6A2E1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ACEED1-62B8-66D2-88CB-A29DAC1AAB69}"/>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National Veteran Service (NVS)</a:t>
            </a:r>
          </a:p>
        </p:txBody>
      </p:sp>
      <p:sp>
        <p:nvSpPr>
          <p:cNvPr id="19459" name="Content Placeholder 2">
            <a:extLst>
              <a:ext uri="{FF2B5EF4-FFF2-40B4-BE49-F238E27FC236}">
                <a16:creationId xmlns:a16="http://schemas.microsoft.com/office/drawing/2014/main" id="{3AF66CE2-28FB-C67F-85D0-070AA3055401}"/>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 addition</a:t>
            </a:r>
            <a:r>
              <a:rPr lang="en-US" dirty="0">
                <a:ea typeface="Calibri" panose="020F0502020204030204" pitchFamily="34" charset="0"/>
                <a:cs typeface="Times New Roman" panose="02020603050405020304" pitchFamily="18" charset="0"/>
              </a:rPr>
              <a:t> to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NVS also provides the following services:</a:t>
            </a:r>
          </a:p>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Representation and Advocacy at the Department of Veterans Affairs (VA):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NVS regularly meets with senior VA officials to ensure that the needs of our veterans are continuously met. NVS also provides testimony to Congress several times per year on issues that impact our veterans.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altLang="en-US" b="1" dirty="0"/>
              <a:t>Representation at the Board of Veterans Appeals (BVA): </a:t>
            </a:r>
            <a:r>
              <a:rPr lang="en-US" altLang="en-US" dirty="0"/>
              <a:t>VFW Appeals Consultants represent veterans who have appealed their claim to the BVA. Their training and expertise has often led to veterans to a favorable decision at the BVA.</a:t>
            </a:r>
          </a:p>
        </p:txBody>
      </p:sp>
      <p:sp>
        <p:nvSpPr>
          <p:cNvPr id="3" name="Slide Number Placeholder 2">
            <a:extLst>
              <a:ext uri="{FF2B5EF4-FFF2-40B4-BE49-F238E27FC236}">
                <a16:creationId xmlns:a16="http://schemas.microsoft.com/office/drawing/2014/main" id="{843CF9BD-877E-47AE-A5B4-A61A0413A21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678923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73BFA-D5ED-AC38-CE07-51407CE9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E75D0C-7141-8A37-D7E7-1A3AE2C0E9A4}"/>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NVS Advisory Committee (NVSAC)</a:t>
            </a:r>
          </a:p>
        </p:txBody>
      </p:sp>
      <p:sp>
        <p:nvSpPr>
          <p:cNvPr id="19459" name="Content Placeholder 2">
            <a:extLst>
              <a:ext uri="{FF2B5EF4-FFF2-40B4-BE49-F238E27FC236}">
                <a16:creationId xmlns:a16="http://schemas.microsoft.com/office/drawing/2014/main" id="{382F0D36-B906-C1F1-6AE6-C92A1DFC560E}"/>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NVS Advisory Committee consists of the four most recent VFW Commanders-in-Chief and the current National Line Officers. This committee approves any proposed amendments to the NVS Policy and Procedure as well as any program changes.  </a:t>
            </a:r>
          </a:p>
          <a:p>
            <a:pPr marL="0" marR="0" indent="0">
              <a:lnSpc>
                <a:spcPct val="107000"/>
              </a:lnSpc>
              <a:spcBef>
                <a:spcPts val="0"/>
              </a:spcBef>
              <a:spcAft>
                <a:spcPts val="800"/>
              </a:spcAft>
              <a:buNone/>
            </a:pPr>
            <a:endParaRPr lang="en-US" dirty="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Committee meets twice a year to ensure that the VFW is kept up to date in the ever-growing landscape of VA benefits.</a:t>
            </a:r>
          </a:p>
        </p:txBody>
      </p:sp>
      <p:sp>
        <p:nvSpPr>
          <p:cNvPr id="3" name="Slide Number Placeholder 2">
            <a:extLst>
              <a:ext uri="{FF2B5EF4-FFF2-40B4-BE49-F238E27FC236}">
                <a16:creationId xmlns:a16="http://schemas.microsoft.com/office/drawing/2014/main" id="{56D64C3C-DC55-CD90-C8AE-27EE07A21195}"/>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852618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AB324-F844-6097-CE17-8CD0856E2E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5DB1C2-057C-97BB-F980-9A4F1CD3CCD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National Legislative Service (NLS)</a:t>
            </a:r>
          </a:p>
        </p:txBody>
      </p:sp>
      <p:sp>
        <p:nvSpPr>
          <p:cNvPr id="19459" name="Content Placeholder 2">
            <a:extLst>
              <a:ext uri="{FF2B5EF4-FFF2-40B4-BE49-F238E27FC236}">
                <a16:creationId xmlns:a16="http://schemas.microsoft.com/office/drawing/2014/main" id="{798D4570-A0FF-1439-AC7D-3E821BA1DB8E}"/>
              </a:ext>
            </a:extLst>
          </p:cNvPr>
          <p:cNvSpPr>
            <a:spLocks noGrp="1"/>
          </p:cNvSpPr>
          <p:nvPr>
            <p:ph idx="1"/>
          </p:nvPr>
        </p:nvSpPr>
        <p:spPr>
          <a:xfrm>
            <a:off x="633044" y="1632190"/>
            <a:ext cx="10937631" cy="4351338"/>
          </a:xfrm>
        </p:spPr>
        <p:txBody>
          <a:bodyPr>
            <a:normAutofit/>
          </a:bodyPr>
          <a:lstStyle/>
          <a:p>
            <a:pPr marL="0" indent="0">
              <a:buNone/>
            </a:pPr>
            <a:r>
              <a:rPr lang="en-US" altLang="en-US" dirty="0"/>
              <a:t>The VFW </a:t>
            </a:r>
            <a:r>
              <a:rPr lang="en-US" altLang="en-US" b="1" dirty="0"/>
              <a:t>National Legislative Service (NLS)</a:t>
            </a:r>
            <a:r>
              <a:rPr lang="en-US" altLang="en-US" dirty="0"/>
              <a:t> plays a vital role in advocating for veterans' interests and influencing legislation related to veterans and military issues by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collaborating with members of Congress, Senate committees, and relevant government agencies to provide input on proposed legislation and advocate for policies that enhance the well-being of veterans.</a:t>
            </a:r>
            <a:r>
              <a:rPr lang="en-US" dirty="0">
                <a:solidFill>
                  <a:srgbClr val="000000"/>
                </a:solidFill>
                <a:ea typeface="Calibri" panose="020F0502020204030204" pitchFamily="34" charset="0"/>
                <a:cs typeface="Times New Roman" panose="02020603050405020304" pitchFamily="18" charset="0"/>
              </a:rPr>
              <a:t> Here are some key victories of NLS: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altLang="en-US" dirty="0"/>
              <a:t>The PACT ACT</a:t>
            </a:r>
          </a:p>
          <a:p>
            <a:pPr lvl="1"/>
            <a:r>
              <a:rPr lang="en-US" altLang="en-US" dirty="0"/>
              <a:t>Expansion of GI Bill Benefits</a:t>
            </a:r>
          </a:p>
          <a:p>
            <a:pPr lvl="1"/>
            <a:r>
              <a:rPr lang="en-US" altLang="en-US" dirty="0"/>
              <a:t>Legislation on VA Healthcare Funding</a:t>
            </a:r>
          </a:p>
          <a:p>
            <a:pPr lvl="1"/>
            <a:r>
              <a:rPr lang="en-US" altLang="en-US" dirty="0"/>
              <a:t>Veteran Employment Initiatives</a:t>
            </a:r>
          </a:p>
          <a:p>
            <a:pPr marL="0" indent="0">
              <a:buNone/>
            </a:pPr>
            <a:endParaRPr lang="en-US" altLang="en-US" dirty="0"/>
          </a:p>
        </p:txBody>
      </p:sp>
      <p:sp>
        <p:nvSpPr>
          <p:cNvPr id="3" name="Slide Number Placeholder 2">
            <a:extLst>
              <a:ext uri="{FF2B5EF4-FFF2-40B4-BE49-F238E27FC236}">
                <a16:creationId xmlns:a16="http://schemas.microsoft.com/office/drawing/2014/main" id="{EEF0CB72-53AB-E102-DAC7-D09E1300812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42652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52DA3-1928-051D-A2B8-2BEC082FF0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8BCE0F-FA2E-ADD2-A6A3-EE7844A32354}"/>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VFW Programs</a:t>
            </a:r>
          </a:p>
        </p:txBody>
      </p:sp>
      <p:sp>
        <p:nvSpPr>
          <p:cNvPr id="19459" name="Content Placeholder 2">
            <a:extLst>
              <a:ext uri="{FF2B5EF4-FFF2-40B4-BE49-F238E27FC236}">
                <a16:creationId xmlns:a16="http://schemas.microsoft.com/office/drawing/2014/main" id="{044BC934-2DD2-29BF-19F3-C1164ED35CA9}"/>
              </a:ext>
            </a:extLst>
          </p:cNvPr>
          <p:cNvSpPr>
            <a:spLocks noGrp="1"/>
          </p:cNvSpPr>
          <p:nvPr>
            <p:ph idx="1"/>
          </p:nvPr>
        </p:nvSpPr>
        <p:spPr>
          <a:xfrm>
            <a:off x="627184" y="1365995"/>
            <a:ext cx="10937631" cy="4351338"/>
          </a:xfrm>
        </p:spPr>
        <p:txBody>
          <a:bodyPr>
            <a:noAutofit/>
          </a:bodyPr>
          <a:lstStyle/>
          <a:p>
            <a:pPr marL="0" indent="0">
              <a:buNone/>
            </a:pPr>
            <a:r>
              <a:rPr lang="en-US" altLang="en-US" sz="2400" dirty="0"/>
              <a:t>At the heart of the VFW's mission is a commitment to honoring the sacrifices of veterans and ensuring they receive the care, benefits, and recognition they deserve. Through a wide range of programs and services, the VFW strives to address the diverse needs of veterans and their families, spanning from assistance with navigating the VA claims process to promoting mental health awareness and providing support for military families. </a:t>
            </a:r>
          </a:p>
          <a:p>
            <a:pPr marL="0" indent="0">
              <a:buNone/>
            </a:pPr>
            <a:r>
              <a:rPr lang="en-US" altLang="en-US" dirty="0"/>
              <a:t>Some programs that help achieve this goal include:</a:t>
            </a:r>
          </a:p>
          <a:p>
            <a:r>
              <a:rPr lang="en-US" altLang="en-US" dirty="0"/>
              <a:t>Combat Tested Gaming </a:t>
            </a:r>
          </a:p>
          <a:p>
            <a:r>
              <a:rPr lang="en-US" altLang="en-US" dirty="0"/>
              <a:t>Face the Fight</a:t>
            </a:r>
          </a:p>
          <a:p>
            <a:r>
              <a:rPr lang="en-US" altLang="en-US" dirty="0" err="1"/>
              <a:t>SportClips</a:t>
            </a:r>
            <a:r>
              <a:rPr lang="en-US" altLang="en-US" dirty="0"/>
              <a:t> Help a Hero Scholarship</a:t>
            </a:r>
          </a:p>
          <a:p>
            <a:r>
              <a:rPr lang="en-US" altLang="en-US" dirty="0"/>
              <a:t>Youth Scholarships Such as Voice of Democracy and Patriot Pen</a:t>
            </a:r>
          </a:p>
          <a:p>
            <a:pPr marL="0" indent="0">
              <a:buNone/>
            </a:pPr>
            <a:endParaRPr lang="en-US" altLang="en-US" dirty="0"/>
          </a:p>
        </p:txBody>
      </p:sp>
      <p:sp>
        <p:nvSpPr>
          <p:cNvPr id="3" name="Slide Number Placeholder 2">
            <a:extLst>
              <a:ext uri="{FF2B5EF4-FFF2-40B4-BE49-F238E27FC236}">
                <a16:creationId xmlns:a16="http://schemas.microsoft.com/office/drawing/2014/main" id="{F179C541-F3E1-01BE-7733-1FE0C92E889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70306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858B-5BC7-F128-4AAE-6421DDBCF0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19B81-13A3-F9A1-BEFE-92C23A5754FA}"/>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VFW Programs VAVS</a:t>
            </a:r>
          </a:p>
        </p:txBody>
      </p:sp>
      <p:sp>
        <p:nvSpPr>
          <p:cNvPr id="19459" name="Content Placeholder 2">
            <a:extLst>
              <a:ext uri="{FF2B5EF4-FFF2-40B4-BE49-F238E27FC236}">
                <a16:creationId xmlns:a16="http://schemas.microsoft.com/office/drawing/2014/main" id="{39846753-CCEE-54B1-F580-52551090970B}"/>
              </a:ext>
            </a:extLst>
          </p:cNvPr>
          <p:cNvSpPr>
            <a:spLocks noGrp="1"/>
          </p:cNvSpPr>
          <p:nvPr>
            <p:ph idx="1"/>
          </p:nvPr>
        </p:nvSpPr>
        <p:spPr>
          <a:xfrm>
            <a:off x="633044" y="1632190"/>
            <a:ext cx="10937631" cy="4351338"/>
          </a:xfrm>
        </p:spPr>
        <p:txBody>
          <a:bodyPr>
            <a:noAutofit/>
          </a:bodyPr>
          <a:lstStyle/>
          <a:p>
            <a:pPr marL="0" indent="0">
              <a:buNone/>
            </a:pPr>
            <a:r>
              <a:rPr lang="en-US" altLang="en-US" b="1" dirty="0"/>
              <a:t>VA Volunteer Services (VAVS)</a:t>
            </a:r>
          </a:p>
          <a:p>
            <a:pPr marL="0" indent="0">
              <a:buNone/>
            </a:pPr>
            <a:endParaRPr lang="en-US" altLang="en-US" b="1" dirty="0"/>
          </a:p>
          <a:p>
            <a:pPr marL="0" indent="0">
              <a:buNone/>
            </a:pPr>
            <a:r>
              <a:rPr lang="en-US" altLang="en-US" dirty="0"/>
              <a:t>VAVS is a program that coordinates volunteer efforts to provide assistance and support to veterans receiving care at VA medical facilities across the United States. VAVS volunteers play a crucial role in enhancing the quality of life for veterans and helping to meet their needs during their time at VA facilities.</a:t>
            </a:r>
          </a:p>
          <a:p>
            <a:pPr marL="0" indent="0">
              <a:buNone/>
            </a:pPr>
            <a:r>
              <a:rPr lang="en-US" altLang="en-US" dirty="0"/>
              <a:t>To sign up for VAVS visit VA’s website </a:t>
            </a:r>
            <a:r>
              <a:rPr lang="en-US" altLang="en-US" dirty="0">
                <a:hlinkClick r:id="rId3"/>
              </a:rPr>
              <a:t>here</a:t>
            </a:r>
            <a:endParaRPr lang="en-US" altLang="en-US" dirty="0"/>
          </a:p>
          <a:p>
            <a:pPr marL="0" indent="0">
              <a:buNone/>
            </a:pPr>
            <a:r>
              <a:rPr lang="en-US" altLang="en-US" dirty="0"/>
              <a:t>For additional questions on VAVS please email Katherine Cassell, Assistant Director for Healthcare </a:t>
            </a:r>
            <a:r>
              <a:rPr lang="en-US" altLang="en-US" dirty="0" err="1"/>
              <a:t>Poicy</a:t>
            </a:r>
            <a:r>
              <a:rPr lang="en-US" altLang="en-US" dirty="0"/>
              <a:t> at </a:t>
            </a:r>
            <a:r>
              <a:rPr lang="en-US" altLang="en-US" dirty="0">
                <a:hlinkClick r:id="rId4"/>
              </a:rPr>
              <a:t>Kcassell@vfw.org</a:t>
            </a:r>
            <a:r>
              <a:rPr lang="en-US" altLang="en-US" dirty="0"/>
              <a:t> </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1DA87186-E19D-9FB7-FB3F-19CE2874770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42466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DCA24-A619-E534-50D0-36895B8B35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2CD100-CD4D-3018-3509-FE0DEC1724E7}"/>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VFW Programs Action Corps</a:t>
            </a:r>
          </a:p>
        </p:txBody>
      </p:sp>
      <p:sp>
        <p:nvSpPr>
          <p:cNvPr id="19459" name="Content Placeholder 2">
            <a:extLst>
              <a:ext uri="{FF2B5EF4-FFF2-40B4-BE49-F238E27FC236}">
                <a16:creationId xmlns:a16="http://schemas.microsoft.com/office/drawing/2014/main" id="{F458BE02-5F96-81BA-F34F-0BFC1089ACE8}"/>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The VFW Action Corps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is a grassroots advocacy network organized by the VFW to empower its members and supporters to engage with elected officials and advocate for policies that benefit veterans, service members, and their families. The Action Corps serves as the VFW's legislative and advocacy arm, mobilizing members to take action on key issues affecting the veteran community. To join the VFW action Corps, scan the QR Code or visit</a:t>
            </a:r>
            <a:r>
              <a:rPr lang="en-US" dirty="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https://votervoice.net/VFW/register</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79F0E358-F906-916C-B3DF-F9D98AD90A51}"/>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5" name="Picture 4" descr="A qr code on a white background&#10;&#10;Description automatically generated">
            <a:extLst>
              <a:ext uri="{FF2B5EF4-FFF2-40B4-BE49-F238E27FC236}">
                <a16:creationId xmlns:a16="http://schemas.microsoft.com/office/drawing/2014/main" id="{AA6EA567-0205-3C4F-4BED-1A07889261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11890" y="4378323"/>
            <a:ext cx="1753280" cy="1807645"/>
          </a:xfrm>
          <a:prstGeom prst="rect">
            <a:avLst/>
          </a:prstGeom>
        </p:spPr>
      </p:pic>
    </p:spTree>
    <p:extLst>
      <p:ext uri="{BB962C8B-B14F-4D97-AF65-F5344CB8AC3E}">
        <p14:creationId xmlns:p14="http://schemas.microsoft.com/office/powerpoint/2010/main" val="1063086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8792A-9EEC-1A8E-2B4C-939B3E92D5B4}"/>
              </a:ext>
            </a:extLst>
          </p:cNvPr>
          <p:cNvSpPr>
            <a:spLocks noGrp="1"/>
          </p:cNvSpPr>
          <p:nvPr>
            <p:ph type="title"/>
          </p:nvPr>
        </p:nvSpPr>
        <p:spPr/>
        <p:txBody>
          <a:bodyPr/>
          <a:lstStyle/>
          <a:p>
            <a:r>
              <a:rPr lang="en-US" b="1" dirty="0"/>
              <a:t>Active Duty Records</a:t>
            </a:r>
          </a:p>
        </p:txBody>
      </p:sp>
      <p:sp>
        <p:nvSpPr>
          <p:cNvPr id="3" name="Content Placeholder 2">
            <a:extLst>
              <a:ext uri="{FF2B5EF4-FFF2-40B4-BE49-F238E27FC236}">
                <a16:creationId xmlns:a16="http://schemas.microsoft.com/office/drawing/2014/main" id="{D0A73E23-7F57-D18E-F3B0-32908E76B3E6}"/>
              </a:ext>
            </a:extLst>
          </p:cNvPr>
          <p:cNvSpPr>
            <a:spLocks noGrp="1"/>
          </p:cNvSpPr>
          <p:nvPr>
            <p:ph idx="1"/>
          </p:nvPr>
        </p:nvSpPr>
        <p:spPr/>
        <p:txBody>
          <a:bodyPr/>
          <a:lstStyle/>
          <a:p>
            <a:r>
              <a:rPr lang="en-US" dirty="0"/>
              <a:t>National Archives – before 2010</a:t>
            </a:r>
          </a:p>
          <a:p>
            <a:pPr lvl="1"/>
            <a:r>
              <a:rPr lang="en-US" dirty="0">
                <a:hlinkClick r:id="rId2"/>
              </a:rPr>
              <a:t>Veterans' Service Records | National Archives</a:t>
            </a:r>
            <a:endParaRPr lang="en-US" dirty="0"/>
          </a:p>
          <a:p>
            <a:endParaRPr lang="en-US" dirty="0"/>
          </a:p>
          <a:p>
            <a:r>
              <a:rPr lang="en-US" dirty="0" err="1"/>
              <a:t>Ebenefits</a:t>
            </a:r>
            <a:r>
              <a:rPr lang="en-US" dirty="0"/>
              <a:t> – after 2010</a:t>
            </a:r>
          </a:p>
          <a:p>
            <a:pPr lvl="1"/>
            <a:r>
              <a:rPr lang="en-US" dirty="0">
                <a:hlinkClick r:id="rId3"/>
              </a:rPr>
              <a:t>Home - VA/DoD </a:t>
            </a:r>
            <a:r>
              <a:rPr lang="en-US" dirty="0" err="1">
                <a:hlinkClick r:id="rId3"/>
              </a:rPr>
              <a:t>eBenefits</a:t>
            </a:r>
            <a:endParaRPr lang="en-US" dirty="0"/>
          </a:p>
          <a:p>
            <a:pPr lvl="1"/>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3A08A9D5-7218-1169-684C-9F99D22184DE}"/>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26</a:t>
            </a:fld>
            <a:endParaRPr lang="en-US" dirty="0">
              <a:solidFill>
                <a:prstClr val="black">
                  <a:tint val="75000"/>
                </a:prstClr>
              </a:solidFill>
            </a:endParaRPr>
          </a:p>
        </p:txBody>
      </p:sp>
    </p:spTree>
    <p:extLst>
      <p:ext uri="{BB962C8B-B14F-4D97-AF65-F5344CB8AC3E}">
        <p14:creationId xmlns:p14="http://schemas.microsoft.com/office/powerpoint/2010/main" val="155395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93E28-4194-AFEC-A404-0248127C4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6C0C7C-C7C8-085D-DEAD-BDEFFF53A021}"/>
              </a:ext>
            </a:extLst>
          </p:cNvPr>
          <p:cNvSpPr>
            <a:spLocks noGrp="1"/>
          </p:cNvSpPr>
          <p:nvPr>
            <p:ph type="title"/>
          </p:nvPr>
        </p:nvSpPr>
        <p:spPr/>
        <p:txBody>
          <a:bodyPr/>
          <a:lstStyle/>
          <a:p>
            <a:r>
              <a:rPr lang="en-US" b="1" dirty="0"/>
              <a:t>National Guard Records</a:t>
            </a:r>
          </a:p>
        </p:txBody>
      </p:sp>
      <p:sp>
        <p:nvSpPr>
          <p:cNvPr id="3" name="Content Placeholder 2">
            <a:extLst>
              <a:ext uri="{FF2B5EF4-FFF2-40B4-BE49-F238E27FC236}">
                <a16:creationId xmlns:a16="http://schemas.microsoft.com/office/drawing/2014/main" id="{1CE3F92D-3391-E7A6-A3A1-ECE5321FD892}"/>
              </a:ext>
            </a:extLst>
          </p:cNvPr>
          <p:cNvSpPr>
            <a:spLocks noGrp="1"/>
          </p:cNvSpPr>
          <p:nvPr>
            <p:ph idx="1"/>
          </p:nvPr>
        </p:nvSpPr>
        <p:spPr/>
        <p:txBody>
          <a:bodyPr/>
          <a:lstStyle/>
          <a:p>
            <a:r>
              <a:rPr lang="en-US" dirty="0"/>
              <a:t>Individuals who have retired or separated from the PA National Guard in the last year may request service documents, to include copies of their NGB22 and NGB23 by submitting the </a:t>
            </a:r>
            <a:r>
              <a:rPr lang="en-US" u="sng" dirty="0">
                <a:hlinkClick r:id="rId2"/>
              </a:rPr>
              <a:t>Standard Form 180</a:t>
            </a:r>
            <a:r>
              <a:rPr lang="en-US" dirty="0"/>
              <a:t> to Retirement Services.  FAX completed requests to 717-861-9643, or mail to:</a:t>
            </a:r>
          </a:p>
          <a:p>
            <a:r>
              <a:rPr lang="en-US" b="1" dirty="0"/>
              <a:t>Department of Military and Veterans Affairs </a:t>
            </a:r>
            <a:br>
              <a:rPr lang="en-US" b="1" dirty="0"/>
            </a:br>
            <a:r>
              <a:rPr lang="en-US" b="1" dirty="0"/>
              <a:t>ATTN: Retirement Services</a:t>
            </a:r>
            <a:endParaRPr lang="en-US" dirty="0"/>
          </a:p>
          <a:p>
            <a:r>
              <a:rPr lang="en-US" b="1" dirty="0"/>
              <a:t>​BLDG 14-99 (FTIG) </a:t>
            </a:r>
            <a:endParaRPr lang="en-US" dirty="0"/>
          </a:p>
          <a:p>
            <a:r>
              <a:rPr lang="en-US" b="1" dirty="0"/>
              <a:t>Annville, PA 17003-5002 </a:t>
            </a:r>
            <a:endParaRPr lang="en-US" dirty="0"/>
          </a:p>
          <a:p>
            <a:pPr lvl="1"/>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EC90EA6D-B917-0788-BC6C-5FF4782EB3CF}"/>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27</a:t>
            </a:fld>
            <a:endParaRPr lang="en-US" dirty="0">
              <a:solidFill>
                <a:prstClr val="black">
                  <a:tint val="75000"/>
                </a:prstClr>
              </a:solidFill>
            </a:endParaRPr>
          </a:p>
        </p:txBody>
      </p:sp>
    </p:spTree>
    <p:extLst>
      <p:ext uri="{BB962C8B-B14F-4D97-AF65-F5344CB8AC3E}">
        <p14:creationId xmlns:p14="http://schemas.microsoft.com/office/powerpoint/2010/main" val="3925287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1A10C-B852-71F7-5DD8-9605C0483F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116FD8-101E-1375-BAA9-19C281FF9AF4}"/>
              </a:ext>
            </a:extLst>
          </p:cNvPr>
          <p:cNvSpPr>
            <a:spLocks noGrp="1"/>
          </p:cNvSpPr>
          <p:nvPr>
            <p:ph type="title"/>
          </p:nvPr>
        </p:nvSpPr>
        <p:spPr/>
        <p:txBody>
          <a:bodyPr/>
          <a:lstStyle/>
          <a:p>
            <a:r>
              <a:rPr lang="en-US" b="1" dirty="0"/>
              <a:t>National Guard Records</a:t>
            </a:r>
          </a:p>
        </p:txBody>
      </p:sp>
      <p:sp>
        <p:nvSpPr>
          <p:cNvPr id="3" name="Content Placeholder 2">
            <a:extLst>
              <a:ext uri="{FF2B5EF4-FFF2-40B4-BE49-F238E27FC236}">
                <a16:creationId xmlns:a16="http://schemas.microsoft.com/office/drawing/2014/main" id="{98D27ACC-3810-3978-9872-24B6A00E3151}"/>
              </a:ext>
            </a:extLst>
          </p:cNvPr>
          <p:cNvSpPr>
            <a:spLocks noGrp="1"/>
          </p:cNvSpPr>
          <p:nvPr>
            <p:ph idx="1"/>
          </p:nvPr>
        </p:nvSpPr>
        <p:spPr/>
        <p:txBody>
          <a:bodyPr>
            <a:normAutofit fontScale="92500" lnSpcReduction="20000"/>
          </a:bodyPr>
          <a:lstStyle/>
          <a:p>
            <a:r>
              <a:rPr lang="en-US" dirty="0"/>
              <a:t>The Pennsylvania Army and Air National Guard maintain a state file of service from 1955-2009.  Information from these state files vary, but should include records of enlistment and discharge documents, among other forms.  A veteran, or next-of-kin of a deceased veteran, can obtain copies of available information if the discharge year is known by obtaining an </a:t>
            </a:r>
            <a:r>
              <a:rPr lang="en-US" u="sng" dirty="0">
                <a:hlinkClick r:id="rId2"/>
              </a:rPr>
              <a:t>Standard Form 180</a:t>
            </a:r>
            <a:r>
              <a:rPr lang="en-US" dirty="0"/>
              <a:t> at  and emailing to </a:t>
            </a:r>
            <a:r>
              <a:rPr lang="en-US" u="sng" dirty="0">
                <a:hlinkClick r:id="rId3"/>
              </a:rPr>
              <a:t>RA-REQ@pa.gov</a:t>
            </a:r>
            <a:r>
              <a:rPr lang="en-US" dirty="0"/>
              <a:t> or by mailing to: </a:t>
            </a:r>
            <a:br>
              <a:rPr lang="en-US" dirty="0"/>
            </a:br>
            <a:r>
              <a:rPr lang="en-US" dirty="0"/>
              <a:t> </a:t>
            </a:r>
            <a:br>
              <a:rPr lang="en-US" dirty="0"/>
            </a:br>
            <a:br>
              <a:rPr lang="en-US" dirty="0"/>
            </a:br>
            <a:r>
              <a:rPr lang="en-US" b="1" dirty="0"/>
              <a:t>PA Department of Military and Veterans Affairs </a:t>
            </a:r>
            <a:br>
              <a:rPr lang="en-US" b="1" dirty="0"/>
            </a:br>
            <a:r>
              <a:rPr lang="en-US" b="1" dirty="0"/>
              <a:t>ATTN: Records Requests</a:t>
            </a:r>
            <a:endParaRPr lang="en-US" dirty="0"/>
          </a:p>
          <a:p>
            <a:r>
              <a:rPr lang="en-US" b="1" dirty="0"/>
              <a:t>40 Fisher Ave</a:t>
            </a:r>
            <a:endParaRPr lang="en-US" dirty="0"/>
          </a:p>
          <a:p>
            <a:r>
              <a:rPr lang="en-US" b="1" dirty="0"/>
              <a:t>Jonestown, PA 17038</a:t>
            </a:r>
            <a:r>
              <a:rPr lang="en-US" dirty="0"/>
              <a:t> </a:t>
            </a:r>
          </a:p>
          <a:p>
            <a:pPr lvl="1"/>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737BEB79-81DD-9E8F-F405-E84A541FE38A}"/>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28</a:t>
            </a:fld>
            <a:endParaRPr lang="en-US" dirty="0">
              <a:solidFill>
                <a:prstClr val="black">
                  <a:tint val="75000"/>
                </a:prstClr>
              </a:solidFill>
            </a:endParaRPr>
          </a:p>
        </p:txBody>
      </p:sp>
    </p:spTree>
    <p:extLst>
      <p:ext uri="{BB962C8B-B14F-4D97-AF65-F5344CB8AC3E}">
        <p14:creationId xmlns:p14="http://schemas.microsoft.com/office/powerpoint/2010/main" val="1014241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F89BB-8728-1ACD-28C2-C92696B4E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AD7EFE-4F26-9F83-5F40-F5905CA15048}"/>
              </a:ext>
            </a:extLst>
          </p:cNvPr>
          <p:cNvSpPr>
            <a:spLocks noGrp="1"/>
          </p:cNvSpPr>
          <p:nvPr>
            <p:ph type="title"/>
          </p:nvPr>
        </p:nvSpPr>
        <p:spPr/>
        <p:txBody>
          <a:bodyPr/>
          <a:lstStyle/>
          <a:p>
            <a:r>
              <a:rPr lang="en-US" b="1" dirty="0"/>
              <a:t>National Guard Records</a:t>
            </a:r>
          </a:p>
        </p:txBody>
      </p:sp>
      <p:sp>
        <p:nvSpPr>
          <p:cNvPr id="3" name="Content Placeholder 2">
            <a:extLst>
              <a:ext uri="{FF2B5EF4-FFF2-40B4-BE49-F238E27FC236}">
                <a16:creationId xmlns:a16="http://schemas.microsoft.com/office/drawing/2014/main" id="{E95FE9CB-2E18-CF21-DCF6-24E24A6E2609}"/>
              </a:ext>
            </a:extLst>
          </p:cNvPr>
          <p:cNvSpPr>
            <a:spLocks noGrp="1"/>
          </p:cNvSpPr>
          <p:nvPr>
            <p:ph idx="1"/>
          </p:nvPr>
        </p:nvSpPr>
        <p:spPr/>
        <p:txBody>
          <a:bodyPr>
            <a:normAutofit/>
          </a:bodyPr>
          <a:lstStyle/>
          <a:p>
            <a:pPr lvl="1"/>
            <a:r>
              <a:rPr lang="en-US" sz="3200" dirty="0"/>
              <a:t>Information on PA National Guard discharges prior to 1955 must be requested directly from the </a:t>
            </a:r>
            <a:r>
              <a:rPr lang="en-US" sz="3200" u="sng" dirty="0">
                <a:hlinkClick r:id="rId2"/>
              </a:rPr>
              <a:t>Pennsylvania State Archives</a:t>
            </a:r>
            <a:r>
              <a:rPr lang="en-US" sz="3200" dirty="0"/>
              <a:t>, who maintains evidence of service for PA military units dating from 1775-1985.  They also maintain records of state war bonuses that were paid to service members of the WWI, Korean, WWII, and Vietnam Wars</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4A9C659D-2D3B-6783-B75C-E5DAED660E95}"/>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276617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Contact Us</a:t>
            </a:r>
          </a:p>
        </p:txBody>
      </p:sp>
      <p:sp>
        <p:nvSpPr>
          <p:cNvPr id="19459" name="Content Placeholder 2"/>
          <p:cNvSpPr>
            <a:spLocks noGrp="1"/>
          </p:cNvSpPr>
          <p:nvPr>
            <p:ph idx="1"/>
          </p:nvPr>
        </p:nvSpPr>
        <p:spPr>
          <a:xfrm>
            <a:off x="615459" y="1597022"/>
            <a:ext cx="10937631" cy="4351338"/>
          </a:xfrm>
        </p:spPr>
        <p:txBody>
          <a:bodyPr>
            <a:normAutofit/>
          </a:bodyPr>
          <a:lstStyle/>
          <a:p>
            <a:pPr marL="0" indent="0" eaLnBrk="1" hangingPunct="1">
              <a:buNone/>
            </a:pPr>
            <a:r>
              <a:rPr lang="en-US" altLang="en-US" sz="2800" b="1" dirty="0">
                <a:latin typeface="Times New Roman" panose="02020603050405020304" pitchFamily="18" charset="0"/>
                <a:cs typeface="Times New Roman" panose="02020603050405020304" pitchFamily="18" charset="0"/>
              </a:rPr>
              <a:t>List of accredited staff in the Department</a:t>
            </a:r>
          </a:p>
          <a:p>
            <a:pPr eaLnBrk="1" hangingPunct="1"/>
            <a:r>
              <a:rPr lang="en-US" altLang="en-US" dirty="0">
                <a:cs typeface="Times New Roman" panose="02020603050405020304" pitchFamily="18" charset="0"/>
              </a:rPr>
              <a:t>Department Service Officer-  Jessica King </a:t>
            </a:r>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Accreditation Number </a:t>
            </a:r>
            <a:r>
              <a:rPr lang="en-US" altLang="en-US" dirty="0">
                <a:cs typeface="Times New Roman" panose="02020603050405020304" pitchFamily="18" charset="0"/>
              </a:rPr>
              <a:t>53927</a:t>
            </a:r>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Phone: </a:t>
            </a:r>
            <a:r>
              <a:rPr lang="en-US" altLang="en-US" dirty="0">
                <a:cs typeface="Times New Roman" panose="02020603050405020304" pitchFamily="18" charset="0"/>
              </a:rPr>
              <a:t>724-672-2953</a:t>
            </a:r>
          </a:p>
          <a:p>
            <a:pPr eaLnBrk="1" hangingPunct="1"/>
            <a:r>
              <a:rPr lang="en-US" altLang="en-US" sz="2800" dirty="0">
                <a:latin typeface="Times New Roman" panose="02020603050405020304" pitchFamily="18" charset="0"/>
                <a:cs typeface="Times New Roman" panose="02020603050405020304" pitchFamily="18" charset="0"/>
              </a:rPr>
              <a:t>Email:</a:t>
            </a:r>
            <a:r>
              <a:rPr lang="en-US" altLang="en-US" dirty="0">
                <a:cs typeface="Times New Roman" panose="02020603050405020304" pitchFamily="18" charset="0"/>
              </a:rPr>
              <a:t>Jessica.king9@va.gov</a:t>
            </a:r>
          </a:p>
          <a:p>
            <a:pPr eaLnBrk="1" hangingPunct="1"/>
            <a:endParaRPr lang="en-US" altLang="en-US" dirty="0">
              <a:cs typeface="Times New Roman" panose="02020603050405020304" pitchFamily="18" charset="0"/>
            </a:endParaRPr>
          </a:p>
          <a:p>
            <a:r>
              <a:rPr lang="en-US" altLang="en-US" dirty="0">
                <a:cs typeface="Times New Roman" panose="02020603050405020304" pitchFamily="18" charset="0"/>
              </a:rPr>
              <a:t>The Link for all PA Staff - </a:t>
            </a:r>
            <a:r>
              <a:rPr lang="en-US" dirty="0">
                <a:hlinkClick r:id="rId3"/>
              </a:rPr>
              <a:t>UpdatedServiceOfficers.pdf</a:t>
            </a:r>
            <a:endParaRPr lang="en-US" altLang="en-US" dirty="0">
              <a:cs typeface="Times New Roman" panose="02020603050405020304" pitchFamily="18" charset="0"/>
            </a:endParaRP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dirty="0"/>
          </a:p>
        </p:txBody>
      </p:sp>
      <p:sp>
        <p:nvSpPr>
          <p:cNvPr id="3" name="Slide Number Placeholder 2"/>
          <p:cNvSpPr>
            <a:spLocks noGrp="1"/>
          </p:cNvSpPr>
          <p:nvPr>
            <p:ph type="sldNum" sz="quarter" idx="12"/>
          </p:nvPr>
        </p:nvSpPr>
        <p:spPr>
          <a:xfrm>
            <a:off x="8610600" y="6346517"/>
            <a:ext cx="2743200" cy="365125"/>
          </a:xfrm>
        </p:spPr>
        <p:txBody>
          <a:bodyPr/>
          <a:lstStyle/>
          <a:p>
            <a:fld id="{A52124A5-1B9B-4B07-834C-F8730363EEE2}" type="slidenum">
              <a:rPr lang="en-US" altLang="en-US" sz="2000" smtClean="0">
                <a:solidFill>
                  <a:prstClr val="black"/>
                </a:solidFill>
                <a:latin typeface="Times New Roman" panose="02020603050405020304" pitchFamily="18" charset="0"/>
                <a:cs typeface="Times New Roman" panose="02020603050405020304" pitchFamily="18" charset="0"/>
              </a:rPr>
              <a:pPr/>
              <a:t>3</a:t>
            </a:fld>
            <a:endParaRPr lang="en-US" altLang="en-US"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25989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543EB-7FB2-71AA-DD63-A7723B0365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AD24E3-EB70-F270-73E9-EA2464D5521B}"/>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Programs</a:t>
            </a:r>
          </a:p>
        </p:txBody>
      </p:sp>
      <p:sp>
        <p:nvSpPr>
          <p:cNvPr id="19459" name="Content Placeholder 2">
            <a:extLst>
              <a:ext uri="{FF2B5EF4-FFF2-40B4-BE49-F238E27FC236}">
                <a16:creationId xmlns:a16="http://schemas.microsoft.com/office/drawing/2014/main" id="{982E5846-721A-DCE8-851C-B1D2640C92B8}"/>
              </a:ext>
            </a:extLst>
          </p:cNvPr>
          <p:cNvSpPr>
            <a:spLocks noGrp="1"/>
          </p:cNvSpPr>
          <p:nvPr>
            <p:ph idx="1"/>
          </p:nvPr>
        </p:nvSpPr>
        <p:spPr>
          <a:xfrm>
            <a:off x="633044" y="1632190"/>
            <a:ext cx="10937631" cy="4351338"/>
          </a:xfrm>
        </p:spPr>
        <p:txBody>
          <a:bodyPr>
            <a:normAutofit fontScale="85000" lnSpcReduction="20000"/>
          </a:bodyPr>
          <a:lstStyle/>
          <a:p>
            <a:pPr marL="0" marR="0" indent="0">
              <a:lnSpc>
                <a:spcPct val="107000"/>
              </a:lnSpc>
              <a:spcBef>
                <a:spcPts val="0"/>
              </a:spcBef>
              <a:spcAft>
                <a:spcPts val="800"/>
              </a:spcAft>
              <a:buNone/>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Department of Veteran Affairs (VA) is a government agency that provides a wide range of services and benefits to veterans their families, and caregivers. Here’s some key programs:</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Healthcare </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Compensation</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Pension</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Education and Job Training (VR&amp;E)</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Home Loan Guaranty Program </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Life Insurance </a:t>
            </a:r>
          </a:p>
          <a:p>
            <a:pPr>
              <a:lnSpc>
                <a:spcPct val="107000"/>
              </a:lnSpc>
              <a:spcBef>
                <a:spcPts val="0"/>
              </a:spcBef>
              <a:spcAft>
                <a:spcPts val="800"/>
              </a:spcAft>
            </a:pPr>
            <a:r>
              <a:rPr lang="en-US" dirty="0">
                <a:solidFill>
                  <a:srgbClr val="000000"/>
                </a:solidFill>
                <a:ea typeface="Calibri" panose="020F0502020204030204" pitchFamily="34" charset="0"/>
                <a:cs typeface="Times New Roman" panose="02020603050405020304" pitchFamily="18" charset="0"/>
              </a:rPr>
              <a:t>Burial/Memorial/Survivor Benefits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458EC2C6-7D35-7E2A-7551-3A960B08972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469974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090" y="1396181"/>
            <a:ext cx="10972799" cy="5043948"/>
          </a:xfrm>
        </p:spPr>
        <p:txBody>
          <a:bodyPr>
            <a:noAutofit/>
          </a:bodyPr>
          <a:lstStyle/>
          <a:p>
            <a:pPr marL="0" indent="0" algn="ctr">
              <a:spcBef>
                <a:spcPct val="0"/>
              </a:spcBef>
              <a:buNone/>
            </a:pPr>
            <a:r>
              <a:rPr lang="en-US" altLang="en-US" sz="2800" b="1" dirty="0">
                <a:latin typeface="Baskerville Old Face" panose="02020602080505020303" pitchFamily="18" charset="0"/>
              </a:rPr>
              <a:t>VA provides a number of Health Care Services</a:t>
            </a:r>
          </a:p>
          <a:p>
            <a:pPr marL="0" indent="0" algn="ctr">
              <a:spcBef>
                <a:spcPct val="0"/>
              </a:spcBef>
              <a:buNone/>
            </a:pPr>
            <a:endParaRPr lang="en-US" altLang="en-US" sz="1400" b="1"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Hospital, outpatient medical, dental, pharmacy and prosthetic services</a:t>
            </a:r>
          </a:p>
          <a:p>
            <a:pPr>
              <a:spcBef>
                <a:spcPct val="0"/>
              </a:spcBef>
            </a:pPr>
            <a:endParaRPr lang="en-US" altLang="en-US" sz="1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Domiciliary, nursing home and community based residential care</a:t>
            </a:r>
          </a:p>
          <a:p>
            <a:pPr>
              <a:spcBef>
                <a:spcPct val="0"/>
              </a:spcBef>
            </a:pPr>
            <a:endParaRPr lang="en-US" altLang="en-US" sz="1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The Mission Act gives Veterans greater access to health care in VA facilities and the community, expands benefits for caregivers, and improves VA’s ability to recruit and retain the best medical providers.</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Community Care - Based on access standards for average </a:t>
            </a:r>
          </a:p>
          <a:p>
            <a:pPr lvl="1">
              <a:spcBef>
                <a:spcPct val="0"/>
              </a:spcBef>
            </a:pPr>
            <a:r>
              <a:rPr lang="en-US" altLang="en-US" sz="2500" dirty="0">
                <a:latin typeface="Baskerville Old Face" panose="02020602080505020303" pitchFamily="18" charset="0"/>
              </a:rPr>
              <a:t>30 minute drive/20 day wait time for primary care, mental health and non-institutional care services</a:t>
            </a:r>
          </a:p>
          <a:p>
            <a:pPr lvl="1">
              <a:spcBef>
                <a:spcPct val="0"/>
              </a:spcBef>
            </a:pPr>
            <a:endParaRPr lang="en-US" altLang="en-US" sz="1400" dirty="0">
              <a:latin typeface="Baskerville Old Face" panose="02020602080505020303" pitchFamily="18" charset="0"/>
            </a:endParaRPr>
          </a:p>
          <a:p>
            <a:pPr lvl="1">
              <a:spcBef>
                <a:spcPct val="0"/>
              </a:spcBef>
            </a:pPr>
            <a:r>
              <a:rPr lang="en-US" altLang="en-US" sz="2500" dirty="0">
                <a:latin typeface="Baskerville Old Face" panose="02020602080505020303" pitchFamily="18" charset="0"/>
              </a:rPr>
              <a:t>60 minute drive/28 day wait time for specialty care</a:t>
            </a: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31</a:t>
            </a:fld>
            <a:endParaRPr lang="en-US" altLang="en-US">
              <a:solidFill>
                <a:prstClr val="black">
                  <a:tint val="75000"/>
                </a:prstClr>
              </a:solidFill>
            </a:endParaRPr>
          </a:p>
        </p:txBody>
      </p:sp>
      <p:sp>
        <p:nvSpPr>
          <p:cNvPr id="5" name="TextBox 4"/>
          <p:cNvSpPr txBox="1"/>
          <p:nvPr/>
        </p:nvSpPr>
        <p:spPr>
          <a:xfrm>
            <a:off x="157656" y="325409"/>
            <a:ext cx="8101442"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Healthcare</a:t>
            </a:r>
          </a:p>
        </p:txBody>
      </p:sp>
    </p:spTree>
    <p:extLst>
      <p:ext uri="{BB962C8B-B14F-4D97-AF65-F5344CB8AC3E}">
        <p14:creationId xmlns:p14="http://schemas.microsoft.com/office/powerpoint/2010/main" val="710344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3DB2C-F61B-14EC-3DB0-BE3F40970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0DAA1-F27F-33E3-DB2B-78ADC3AC616E}"/>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System</a:t>
            </a:r>
          </a:p>
        </p:txBody>
      </p:sp>
      <p:sp>
        <p:nvSpPr>
          <p:cNvPr id="19459" name="Content Placeholder 2">
            <a:extLst>
              <a:ext uri="{FF2B5EF4-FFF2-40B4-BE49-F238E27FC236}">
                <a16:creationId xmlns:a16="http://schemas.microsoft.com/office/drawing/2014/main" id="{5F2560F4-7B3D-45F1-B55B-40ECB6180F0E}"/>
              </a:ext>
            </a:extLst>
          </p:cNvPr>
          <p:cNvSpPr>
            <a:spLocks noGrp="1"/>
          </p:cNvSpPr>
          <p:nvPr>
            <p:ph idx="1"/>
          </p:nvPr>
        </p:nvSpPr>
        <p:spPr>
          <a:xfrm>
            <a:off x="633044" y="1632190"/>
            <a:ext cx="11007971" cy="4351338"/>
          </a:xfrm>
        </p:spPr>
        <p:txBody>
          <a:bodyPr>
            <a:normAutofit/>
          </a:bodyPr>
          <a:lstStyle/>
          <a:p>
            <a:pPr marL="0" indent="0">
              <a:buNone/>
            </a:pPr>
            <a:r>
              <a:rPr lang="en-US" altLang="en-US" dirty="0"/>
              <a:t>The VA operates one of the largest integrated healthcare systems in the world, providing comprehensive medical services to eligible veterans through VA Medical Centers (VAMCs) and other outpatient clinics. </a:t>
            </a:r>
          </a:p>
          <a:p>
            <a:pPr marL="0" indent="0">
              <a:buNone/>
            </a:pPr>
            <a:r>
              <a:rPr lang="en-US" altLang="en-US" dirty="0"/>
              <a:t>The VA's healthcare system is designed to meet the unique needs of veterans, offering a wide range of the following medical services including:</a:t>
            </a:r>
          </a:p>
          <a:p>
            <a:pPr marL="0" indent="0">
              <a:buNone/>
            </a:pPr>
            <a:endParaRPr lang="en-US" altLang="en-US" dirty="0"/>
          </a:p>
          <a:p>
            <a:r>
              <a:rPr lang="en-US" altLang="en-US" dirty="0"/>
              <a:t>Medical Care including preventive care, mental health, telehealth and rehabilitation </a:t>
            </a:r>
          </a:p>
          <a:p>
            <a:r>
              <a:rPr lang="en-US" altLang="en-US" dirty="0"/>
              <a:t>Prescription Medication Coverage</a:t>
            </a:r>
          </a:p>
          <a:p>
            <a:pPr marL="0" indent="0">
              <a:buNone/>
            </a:pPr>
            <a:endParaRPr lang="en-US" altLang="en-US" dirty="0"/>
          </a:p>
        </p:txBody>
      </p:sp>
      <p:sp>
        <p:nvSpPr>
          <p:cNvPr id="3" name="Slide Number Placeholder 2">
            <a:extLst>
              <a:ext uri="{FF2B5EF4-FFF2-40B4-BE49-F238E27FC236}">
                <a16:creationId xmlns:a16="http://schemas.microsoft.com/office/drawing/2014/main" id="{6430A922-1B95-74DC-A39E-B541C05B2605}"/>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245643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AE435-DD63-2120-4837-4237F32D3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52E383-B26C-B331-E7B1-FC915BA5F04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Priority Groups</a:t>
            </a:r>
          </a:p>
        </p:txBody>
      </p:sp>
      <p:sp>
        <p:nvSpPr>
          <p:cNvPr id="19459" name="Content Placeholder 2">
            <a:extLst>
              <a:ext uri="{FF2B5EF4-FFF2-40B4-BE49-F238E27FC236}">
                <a16:creationId xmlns:a16="http://schemas.microsoft.com/office/drawing/2014/main" id="{D7AF2D17-1656-D1B5-D5FE-3FDA49B2EC1A}"/>
              </a:ext>
            </a:extLst>
          </p:cNvPr>
          <p:cNvSpPr>
            <a:spLocks noGrp="1"/>
          </p:cNvSpPr>
          <p:nvPr>
            <p:ph idx="1"/>
          </p:nvPr>
        </p:nvSpPr>
        <p:spPr>
          <a:xfrm>
            <a:off x="633044" y="1632190"/>
            <a:ext cx="11007971" cy="4351338"/>
          </a:xfrm>
        </p:spPr>
        <p:txBody>
          <a:bodyPr>
            <a:normAutofit/>
          </a:bodyPr>
          <a:lstStyle/>
          <a:p>
            <a:pPr marL="0" indent="0">
              <a:buNone/>
            </a:pPr>
            <a:endParaRPr lang="en-US" altLang="en-US" dirty="0"/>
          </a:p>
          <a:p>
            <a:pPr marL="0" indent="0">
              <a:buNone/>
            </a:pPr>
            <a:endParaRPr lang="en-US" altLang="en-US" dirty="0"/>
          </a:p>
          <a:p>
            <a:pPr marL="0" indent="0">
              <a:buNone/>
            </a:pPr>
            <a:r>
              <a:rPr lang="en-US" altLang="en-US" sz="3200" dirty="0"/>
              <a:t>VA assigns priority groups to veterans based on various factors, including service-connected disabilities, income, and other considerations. The quality of care is not affected by priority group; rather these groups help VA determine potential co-payments. </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1057204F-45BE-959C-BC28-46480CC35DE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59204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9D336-D6C2-6BEC-A625-1B3A608E08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EA088-628F-72E4-EA4F-454BC1F89DDE}"/>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Priory Groups</a:t>
            </a:r>
          </a:p>
        </p:txBody>
      </p:sp>
      <p:sp>
        <p:nvSpPr>
          <p:cNvPr id="19459" name="Content Placeholder 2">
            <a:extLst>
              <a:ext uri="{FF2B5EF4-FFF2-40B4-BE49-F238E27FC236}">
                <a16:creationId xmlns:a16="http://schemas.microsoft.com/office/drawing/2014/main" id="{C1E6F9FB-BE29-E088-976D-EB78059A5BBD}"/>
              </a:ext>
            </a:extLst>
          </p:cNvPr>
          <p:cNvSpPr>
            <a:spLocks noGrp="1"/>
          </p:cNvSpPr>
          <p:nvPr>
            <p:ph idx="1"/>
          </p:nvPr>
        </p:nvSpPr>
        <p:spPr>
          <a:xfrm>
            <a:off x="633044" y="1632190"/>
            <a:ext cx="11007971" cy="4351338"/>
          </a:xfrm>
        </p:spPr>
        <p:txBody>
          <a:bodyPr>
            <a:normAutofit fontScale="32500" lnSpcReduction="20000"/>
          </a:bodyPr>
          <a:lstStyle/>
          <a:p>
            <a:pPr marL="0" indent="0">
              <a:buNone/>
            </a:pPr>
            <a:endParaRPr lang="en-US" altLang="en-US" dirty="0"/>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1: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at 50% or greater, determined to be unemployable due to service connection, Medal of Honor recipients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2: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at 30% - 40% overall</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3: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10% - 20%, POWs, Purple Heart Medal recipients, veterans with a 1151 claim granted and VR&amp;E program participants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4: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Those receiving Aid and Attendance or Housebound, Catastrophically Disabled</a:t>
            </a:r>
          </a:p>
        </p:txBody>
      </p:sp>
      <p:sp>
        <p:nvSpPr>
          <p:cNvPr id="3" name="Slide Number Placeholder 2">
            <a:extLst>
              <a:ext uri="{FF2B5EF4-FFF2-40B4-BE49-F238E27FC236}">
                <a16:creationId xmlns:a16="http://schemas.microsoft.com/office/drawing/2014/main" id="{5084BC21-8ABE-3415-4367-C544DBBC9E1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3189253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02B40-A705-2CB2-0D89-58E77C64BD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B6D9F-75E6-88D0-20F6-67FC70919BC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VA Healthcare Priority Groups</a:t>
            </a:r>
          </a:p>
        </p:txBody>
      </p:sp>
      <p:sp>
        <p:nvSpPr>
          <p:cNvPr id="19459" name="Content Placeholder 2">
            <a:extLst>
              <a:ext uri="{FF2B5EF4-FFF2-40B4-BE49-F238E27FC236}">
                <a16:creationId xmlns:a16="http://schemas.microsoft.com/office/drawing/2014/main" id="{526444A6-5AEA-A91F-80DF-2B14A31538FA}"/>
              </a:ext>
            </a:extLst>
          </p:cNvPr>
          <p:cNvSpPr>
            <a:spLocks noGrp="1"/>
          </p:cNvSpPr>
          <p:nvPr>
            <p:ph idx="1"/>
          </p:nvPr>
        </p:nvSpPr>
        <p:spPr>
          <a:xfrm>
            <a:off x="633044" y="1632190"/>
            <a:ext cx="11007971" cy="4351338"/>
          </a:xfrm>
        </p:spPr>
        <p:txBody>
          <a:bodyPr>
            <a:normAutofit fontScale="32500" lnSpcReduction="20000"/>
          </a:bodyPr>
          <a:lstStyle/>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5: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0% (income based), receiving VA Pension, Medicaid eligible</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6: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Service Connected 0% Military exposures (i.e., herbicide, Camp Lejeune), Combat Operations (5 year enhanced benefits)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7: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Not Service Connected (household income below geo-adjusted VA threshold income limits)</a:t>
            </a:r>
          </a:p>
          <a:p>
            <a:pPr marL="0" marR="0" lvl="0" indent="0">
              <a:lnSpc>
                <a:spcPct val="107000"/>
              </a:lnSpc>
              <a:spcBef>
                <a:spcPts val="0"/>
              </a:spcBef>
              <a:spcAft>
                <a:spcPts val="0"/>
              </a:spcAft>
              <a:buNone/>
            </a:pPr>
            <a:endPar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8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Priority Group 8: </a:t>
            </a:r>
            <a:r>
              <a:rPr lang="en-US" sz="8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Not Service Connected / Non-compensable 0% with household income exceeding geo-adjusted VA income limits</a:t>
            </a:r>
            <a:endParaRPr lang="en-US" sz="8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A74F42FE-824E-2C22-4B50-D0BCAD12BEEA}"/>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0844517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8CE8-D106-988D-6AA3-5D5E21C393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74300-9C14-A0C7-FC52-2E89B3276E7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The VA Patient Advocate</a:t>
            </a:r>
          </a:p>
        </p:txBody>
      </p:sp>
      <p:sp>
        <p:nvSpPr>
          <p:cNvPr id="19459" name="Content Placeholder 2">
            <a:extLst>
              <a:ext uri="{FF2B5EF4-FFF2-40B4-BE49-F238E27FC236}">
                <a16:creationId xmlns:a16="http://schemas.microsoft.com/office/drawing/2014/main" id="{70610E1C-6B2B-1575-6BF9-871D0A24E834}"/>
              </a:ext>
            </a:extLst>
          </p:cNvPr>
          <p:cNvSpPr>
            <a:spLocks noGrp="1"/>
          </p:cNvSpPr>
          <p:nvPr>
            <p:ph idx="1"/>
          </p:nvPr>
        </p:nvSpPr>
        <p:spPr>
          <a:xfrm>
            <a:off x="633044" y="1614605"/>
            <a:ext cx="10937631" cy="4351338"/>
          </a:xfrm>
        </p:spPr>
        <p:txBody>
          <a:bodyPr>
            <a:normAutofit/>
          </a:bodyPr>
          <a:lstStyle/>
          <a:p>
            <a:pPr marL="0" indent="0">
              <a:buNone/>
            </a:pPr>
            <a:r>
              <a:rPr lang="en-US" altLang="en-US" dirty="0"/>
              <a:t>VA Patient Advocates serve as a liaison between veterans and the VA healthcare system, aiming to ensure that veterans receive high-quality care and have a positive experience within the VA healthcare system. The Patient Advocate plays a crucial role in addressing veterans' concerns, resolving issues, and advocating for their rights. </a:t>
            </a:r>
          </a:p>
          <a:p>
            <a:pPr marL="0" indent="0">
              <a:buNone/>
            </a:pPr>
            <a:endParaRPr lang="en-US" altLang="en-US" dirty="0"/>
          </a:p>
          <a:p>
            <a:pPr marL="0" indent="0">
              <a:buNone/>
            </a:pPr>
            <a:r>
              <a:rPr lang="en-US" altLang="en-US" dirty="0"/>
              <a:t>Patient Advocates work to represent the interests and concerns of veterans within the VA healthcare system. They strive to ensure that veterans receive timely and appropriate care and have their needs addressed. Ask for the Patient Advocate at the local VA Medical Center in person or via phone.</a:t>
            </a:r>
          </a:p>
        </p:txBody>
      </p:sp>
      <p:sp>
        <p:nvSpPr>
          <p:cNvPr id="3" name="Slide Number Placeholder 2">
            <a:extLst>
              <a:ext uri="{FF2B5EF4-FFF2-40B4-BE49-F238E27FC236}">
                <a16:creationId xmlns:a16="http://schemas.microsoft.com/office/drawing/2014/main" id="{B5A5C748-DC57-D914-53F5-E3C124A35976}"/>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936990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6EE55-A371-4A9F-943C-13A6E0C89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BBA14-9562-8EF3-46F8-4FD5764C821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Caregivers, PCAFC &amp; PGCSS</a:t>
            </a:r>
          </a:p>
        </p:txBody>
      </p:sp>
      <p:sp>
        <p:nvSpPr>
          <p:cNvPr id="19459" name="Content Placeholder 2">
            <a:extLst>
              <a:ext uri="{FF2B5EF4-FFF2-40B4-BE49-F238E27FC236}">
                <a16:creationId xmlns:a16="http://schemas.microsoft.com/office/drawing/2014/main" id="{F298C76A-D9D2-596C-C4D1-8DECAD4DE4CF}"/>
              </a:ext>
            </a:extLst>
          </p:cNvPr>
          <p:cNvSpPr>
            <a:spLocks noGrp="1"/>
          </p:cNvSpPr>
          <p:nvPr>
            <p:ph idx="1"/>
          </p:nvPr>
        </p:nvSpPr>
        <p:spPr>
          <a:xfrm>
            <a:off x="633044" y="1632190"/>
            <a:ext cx="10937631" cy="4351338"/>
          </a:xfrm>
        </p:spPr>
        <p:txBody>
          <a:bodyPr>
            <a:normAutofit lnSpcReduction="10000"/>
          </a:bodyPr>
          <a:lstStyle/>
          <a:p>
            <a:pPr marL="0" indent="0">
              <a:buNone/>
            </a:pPr>
            <a:r>
              <a:rPr lang="en-US" altLang="en-US" dirty="0"/>
              <a:t>The </a:t>
            </a:r>
            <a:r>
              <a:rPr lang="en-US" altLang="en-US" b="1" dirty="0"/>
              <a:t>Program of Comprehensive Assistance for Family Caregivers (PCAFC) </a:t>
            </a:r>
            <a:r>
              <a:rPr lang="en-US" altLang="en-US" dirty="0"/>
              <a:t>provides support to eligible veterans who have serious injuries and need the assistance of a caregiver for daily living activities. The program is designed to recognize and support the vital role that family caregivers play in the care and rehabilitation of veterans.</a:t>
            </a:r>
          </a:p>
          <a:p>
            <a:pPr marL="0" indent="0">
              <a:buNone/>
            </a:pPr>
            <a:endParaRPr lang="en-US" altLang="en-US" dirty="0"/>
          </a:p>
          <a:p>
            <a:pPr marL="0" indent="0">
              <a:buNone/>
            </a:pPr>
            <a:r>
              <a:rPr lang="en-US" altLang="en-US" dirty="0"/>
              <a:t>The </a:t>
            </a:r>
            <a:r>
              <a:rPr lang="en-US" altLang="en-US" b="1" dirty="0"/>
              <a:t>Program of General Caregiver Support Services (PGCSS) </a:t>
            </a:r>
            <a:r>
              <a:rPr lang="en-US" altLang="en-US" dirty="0"/>
              <a:t>provides peer support mentoring, skills training, coaching, telephone support, online programs, and referrals to available resources to caregivers of Veterans. The Veteran must be enrolled in Veterans Affairs (VA) health care and be receiving care from a caregiver in order for the caregiver to participate</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F426D84B-9555-1912-BBAD-3262F4727C2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695779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09AAC-754F-539B-8080-052F2A92CD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04068-0B2C-097F-151E-20DBF4B4243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Caregivers- Eligibility for Veterans</a:t>
            </a:r>
          </a:p>
        </p:txBody>
      </p:sp>
      <p:sp>
        <p:nvSpPr>
          <p:cNvPr id="19459" name="Content Placeholder 2">
            <a:extLst>
              <a:ext uri="{FF2B5EF4-FFF2-40B4-BE49-F238E27FC236}">
                <a16:creationId xmlns:a16="http://schemas.microsoft.com/office/drawing/2014/main" id="{F7709313-5C9D-32C3-60FA-F6C05BF88E56}"/>
              </a:ext>
            </a:extLst>
          </p:cNvPr>
          <p:cNvSpPr>
            <a:spLocks noGrp="1"/>
          </p:cNvSpPr>
          <p:nvPr>
            <p:ph idx="1"/>
          </p:nvPr>
        </p:nvSpPr>
        <p:spPr>
          <a:xfrm>
            <a:off x="633044" y="1632190"/>
            <a:ext cx="10937631" cy="4351338"/>
          </a:xfrm>
        </p:spPr>
        <p:txBody>
          <a:bodyPr>
            <a:normAutofit lnSpcReduction="1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requirements for the veteran: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In order for a veteran to be eligible for a caregiver ALL the following must be true: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 has a VA disability rating (individual or combined) of 70% or higher</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 was discharged from the U.S. military or has a date of medical discharge</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Veteran needs at least 6 months of continuous, in-person personal care services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D2EEBD54-6B5A-4E2A-FCB5-6D979A8F6111}"/>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102383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C0489-8FF5-F935-F81D-6993229FD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EDE1E9-6C9B-119E-2024-B109D16D2A4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Caregivers- Eligibility for Caregivers</a:t>
            </a:r>
          </a:p>
        </p:txBody>
      </p:sp>
      <p:sp>
        <p:nvSpPr>
          <p:cNvPr id="19459" name="Content Placeholder 2">
            <a:extLst>
              <a:ext uri="{FF2B5EF4-FFF2-40B4-BE49-F238E27FC236}">
                <a16:creationId xmlns:a16="http://schemas.microsoft.com/office/drawing/2014/main" id="{4DDEAD82-DD1A-79C0-C5A0-E9DC080C6F6E}"/>
              </a:ext>
            </a:extLst>
          </p:cNvPr>
          <p:cNvSpPr>
            <a:spLocks noGrp="1"/>
          </p:cNvSpPr>
          <p:nvPr>
            <p:ph idx="1"/>
          </p:nvPr>
        </p:nvSpPr>
        <p:spPr>
          <a:xfrm>
            <a:off x="633044" y="1632190"/>
            <a:ext cx="10937631" cy="4351338"/>
          </a:xfrm>
        </p:spPr>
        <p:txBody>
          <a:bodyPr>
            <a:normAutofit lnSpcReduction="1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requirements for the caregiver:</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In order to be eligible to be a caregiver the applicant must be 18 years old and at least 1 of these is true:</a:t>
            </a: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spouse, son, daughter, parent, stepfamily member, or extended family member of the Veteran</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Applicant lives full time with the Veteran, or they’re willing to live full time with the Veteran if designated as a family caregiver</a:t>
            </a:r>
          </a:p>
          <a:p>
            <a:pPr marL="342900" marR="0" lvl="0" indent="-342900">
              <a:lnSpc>
                <a:spcPct val="107000"/>
              </a:lnSpc>
              <a:spcBef>
                <a:spcPts val="0"/>
              </a:spcBef>
              <a:spcAft>
                <a:spcPts val="800"/>
              </a:spcAft>
              <a:buFont typeface="Symbol" panose="05050102010706020507" pitchFamily="18" charset="2"/>
              <a:buChar char=""/>
            </a:pPr>
            <a:endParaRPr lang="en-US"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3200" dirty="0">
                <a:hlinkClick r:id="rId3"/>
              </a:rPr>
              <a:t>Find VA Locations | Veterans Affairs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E0B5C1CD-4803-C764-C81A-CFD1AE0E6E6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3264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7D51E-80CC-DAF8-7E22-1F613CBBC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3DCF4-76FB-F197-C5D2-7BF2EE44D899}"/>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What is a PBA</a:t>
            </a:r>
          </a:p>
        </p:txBody>
      </p:sp>
      <p:sp>
        <p:nvSpPr>
          <p:cNvPr id="19459" name="Content Placeholder 2">
            <a:extLst>
              <a:ext uri="{FF2B5EF4-FFF2-40B4-BE49-F238E27FC236}">
                <a16:creationId xmlns:a16="http://schemas.microsoft.com/office/drawing/2014/main" id="{6145B84A-75CB-52BD-A3B1-B35C9F2F53D6}"/>
              </a:ext>
            </a:extLst>
          </p:cNvPr>
          <p:cNvSpPr>
            <a:spLocks noGrp="1"/>
          </p:cNvSpPr>
          <p:nvPr>
            <p:ph idx="1"/>
          </p:nvPr>
        </p:nvSpPr>
        <p:spPr>
          <a:xfrm>
            <a:off x="650629" y="1632193"/>
            <a:ext cx="10937631" cy="4351338"/>
          </a:xfrm>
        </p:spPr>
        <p:txBody>
          <a:bodyPr>
            <a:normAutofit fontScale="92500" lnSpcReduction="10000"/>
          </a:bodyPr>
          <a:lstStyle/>
          <a:p>
            <a:pPr marL="0" indent="0">
              <a:buNone/>
            </a:pPr>
            <a:r>
              <a:rPr lang="en-US" altLang="en-US" b="1" dirty="0"/>
              <a:t>What is a Post Benefit Advisor (PBA)?</a:t>
            </a:r>
          </a:p>
          <a:p>
            <a:pPr marL="0" indent="0">
              <a:buNone/>
            </a:pPr>
            <a:r>
              <a:rPr lang="en-US" altLang="en-US" dirty="0"/>
              <a:t>PBA are local ambassadors of the VFW, whose primary objective is connecting veterans and their families to the appropriate veteran resource. A PBA is like a sponsor for military families when they PCS. </a:t>
            </a:r>
          </a:p>
          <a:p>
            <a:pPr marL="0" indent="0">
              <a:buNone/>
            </a:pPr>
            <a:endParaRPr lang="en-US" altLang="en-US" dirty="0"/>
          </a:p>
          <a:p>
            <a:pPr marL="0" indent="0">
              <a:buNone/>
            </a:pPr>
            <a:r>
              <a:rPr lang="en-US" altLang="en-US" b="1" dirty="0"/>
              <a:t>What does a PBA do?</a:t>
            </a:r>
          </a:p>
          <a:p>
            <a:pPr marL="0" indent="0">
              <a:buNone/>
            </a:pPr>
            <a:r>
              <a:rPr lang="en-US" altLang="en-US" dirty="0"/>
              <a:t>PBAs provide a much-needed resource at the local Post by offering advice to veterans and their families on available benefits and services. They also assist in getting them in touch with an accredited representative to pursue their Federal benefits. PBAs need to be well versed on benefits available in the local community as well as generally knowledgeable about the VA claims process.</a:t>
            </a: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113BE7AD-7485-55B7-5BA7-23ED4A9F811F}"/>
              </a:ext>
            </a:extLst>
          </p:cNvPr>
          <p:cNvSpPr>
            <a:spLocks noGrp="1"/>
          </p:cNvSpPr>
          <p:nvPr>
            <p:ph type="sldNum" sz="quarter" idx="12"/>
          </p:nvPr>
        </p:nvSpPr>
        <p:spPr>
          <a:xfrm>
            <a:off x="8610600" y="6346517"/>
            <a:ext cx="2743200" cy="365125"/>
          </a:xfrm>
        </p:spPr>
        <p:txBody>
          <a:bodyPr/>
          <a:lstStyle/>
          <a:p>
            <a:fld id="{A52124A5-1B9B-4B07-834C-F8730363EEE2}" type="slidenum">
              <a:rPr lang="en-US" altLang="en-US" sz="2000" smtClean="0">
                <a:solidFill>
                  <a:prstClr val="black"/>
                </a:solidFill>
                <a:latin typeface="Times New Roman" panose="02020603050405020304" pitchFamily="18" charset="0"/>
                <a:cs typeface="Times New Roman" panose="02020603050405020304" pitchFamily="18" charset="0"/>
              </a:rPr>
              <a:pPr/>
              <a:t>4</a:t>
            </a:fld>
            <a:endParaRPr lang="en-US" altLang="en-US"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8430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46EDA-631D-78AD-56DF-D6DB3C00F5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326CC6-1503-B613-570E-50875F5FCA48}"/>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Caregiver 	</a:t>
            </a:r>
          </a:p>
        </p:txBody>
      </p:sp>
      <p:sp>
        <p:nvSpPr>
          <p:cNvPr id="19459" name="Content Placeholder 2">
            <a:extLst>
              <a:ext uri="{FF2B5EF4-FFF2-40B4-BE49-F238E27FC236}">
                <a16:creationId xmlns:a16="http://schemas.microsoft.com/office/drawing/2014/main" id="{52350E62-3188-A47B-FF35-7DE38627C91E}"/>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requirements for the caregiver:</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In order to be eligible to be a caregiver the applicant must be 18 years old and at least 1 of these is true:</a:t>
            </a: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spouse, son, daughter, parent, stepfamily member, or extended family member of the Veteran</a:t>
            </a:r>
          </a:p>
          <a:p>
            <a:pPr marL="342900" marR="0" lvl="0" indent="-342900">
              <a:lnSpc>
                <a:spcPct val="107000"/>
              </a:lnSpc>
              <a:spcBef>
                <a:spcPts val="0"/>
              </a:spcBef>
              <a:spcAft>
                <a:spcPts val="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Applicant lives full time with the Veteran, or they’re willing to live full time with the Veteran if designated as a family caregiver</a:t>
            </a:r>
          </a:p>
          <a:p>
            <a:pPr marL="342900" marR="0" lvl="0" indent="-342900">
              <a:lnSpc>
                <a:spcPct val="107000"/>
              </a:lnSpc>
              <a:spcBef>
                <a:spcPts val="0"/>
              </a:spcBef>
              <a:spcAft>
                <a:spcPts val="800"/>
              </a:spcAft>
              <a:buFont typeface="Symbol" panose="05050102010706020507" pitchFamily="18" charset="2"/>
              <a:buChar char=""/>
            </a:pPr>
            <a:endParaRPr lang="en-US" dirty="0">
              <a:ea typeface="Calibri" panose="020F0502020204030204" pitchFamily="34" charset="0"/>
              <a:cs typeface="Times New Roman" panose="02020603050405020304" pitchFamily="18" charset="0"/>
            </a:endParaRPr>
          </a:p>
          <a:p>
            <a:pPr marL="0" indent="0">
              <a:buNone/>
            </a:pPr>
            <a:endParaRPr lang="en-US" altLang="en-US" dirty="0"/>
          </a:p>
          <a:p>
            <a:pPr marL="0" indent="0">
              <a:buNone/>
            </a:pPr>
            <a:endParaRPr lang="en-US" altLang="en-US" dirty="0"/>
          </a:p>
        </p:txBody>
      </p:sp>
      <p:sp>
        <p:nvSpPr>
          <p:cNvPr id="3" name="Slide Number Placeholder 2">
            <a:extLst>
              <a:ext uri="{FF2B5EF4-FFF2-40B4-BE49-F238E27FC236}">
                <a16:creationId xmlns:a16="http://schemas.microsoft.com/office/drawing/2014/main" id="{46BA24F6-DA01-1621-1A63-B85322A879C5}"/>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222015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07150-B7DF-40CC-BD9F-8726E98115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DB8F53-1EFA-498F-DB1A-76D6C69B195D}"/>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How to enroll in VA Healthcare 	</a:t>
            </a:r>
          </a:p>
        </p:txBody>
      </p:sp>
      <p:sp>
        <p:nvSpPr>
          <p:cNvPr id="3" name="Slide Number Placeholder 2">
            <a:extLst>
              <a:ext uri="{FF2B5EF4-FFF2-40B4-BE49-F238E27FC236}">
                <a16:creationId xmlns:a16="http://schemas.microsoft.com/office/drawing/2014/main" id="{C6622183-AEA6-A0DA-7669-A508BF49D998}"/>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Content Placeholder 5">
            <a:extLst>
              <a:ext uri="{FF2B5EF4-FFF2-40B4-BE49-F238E27FC236}">
                <a16:creationId xmlns:a16="http://schemas.microsoft.com/office/drawing/2014/main" id="{4B690964-8652-2F30-DCF0-1EDB59ABD47F}"/>
              </a:ext>
            </a:extLst>
          </p:cNvPr>
          <p:cNvSpPr>
            <a:spLocks noGrp="1"/>
          </p:cNvSpPr>
          <p:nvPr>
            <p:ph idx="1"/>
          </p:nvPr>
        </p:nvSpPr>
        <p:spPr/>
        <p:txBody>
          <a:bodyPr/>
          <a:lstStyle/>
          <a:p>
            <a:r>
              <a:rPr lang="en-US" dirty="0"/>
              <a:t>Call </a:t>
            </a:r>
            <a:r>
              <a:rPr lang="en-US" u="sng" dirty="0">
                <a:hlinkClick r:id="rId3"/>
              </a:rPr>
              <a:t>877-222-8387</a:t>
            </a:r>
            <a:r>
              <a:rPr lang="en-US" dirty="0"/>
              <a:t>.</a:t>
            </a:r>
          </a:p>
          <a:p>
            <a:endParaRPr lang="en-US" dirty="0"/>
          </a:p>
          <a:p>
            <a:r>
              <a:rPr lang="en-US" dirty="0"/>
              <a:t>Connect them to a VFW Service Officer</a:t>
            </a:r>
          </a:p>
          <a:p>
            <a:endParaRPr lang="en-US" dirty="0"/>
          </a:p>
          <a:p>
            <a:r>
              <a:rPr lang="en-US" dirty="0"/>
              <a:t>Go to registration at any VA Hospital</a:t>
            </a:r>
          </a:p>
          <a:p>
            <a:endParaRPr lang="en-US" b="1" dirty="0"/>
          </a:p>
          <a:p>
            <a:endParaRPr lang="en-US" dirty="0"/>
          </a:p>
        </p:txBody>
      </p:sp>
    </p:spTree>
    <p:extLst>
      <p:ext uri="{BB962C8B-B14F-4D97-AF65-F5344CB8AC3E}">
        <p14:creationId xmlns:p14="http://schemas.microsoft.com/office/powerpoint/2010/main" val="2051123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C6C03-824C-4833-4937-217D24B44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CEA3C-7E8B-1C0C-476F-6422C3D008AD}"/>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Mental Health 	</a:t>
            </a:r>
          </a:p>
        </p:txBody>
      </p:sp>
      <p:sp>
        <p:nvSpPr>
          <p:cNvPr id="3" name="Slide Number Placeholder 2">
            <a:extLst>
              <a:ext uri="{FF2B5EF4-FFF2-40B4-BE49-F238E27FC236}">
                <a16:creationId xmlns:a16="http://schemas.microsoft.com/office/drawing/2014/main" id="{36F6958E-A367-BED7-DBF2-EDA1A857BE71}"/>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Content Placeholder 5">
            <a:extLst>
              <a:ext uri="{FF2B5EF4-FFF2-40B4-BE49-F238E27FC236}">
                <a16:creationId xmlns:a16="http://schemas.microsoft.com/office/drawing/2014/main" id="{A6F53651-8F4D-3C88-0473-2C795EA784E9}"/>
              </a:ext>
            </a:extLst>
          </p:cNvPr>
          <p:cNvSpPr>
            <a:spLocks noGrp="1"/>
          </p:cNvSpPr>
          <p:nvPr>
            <p:ph idx="1"/>
          </p:nvPr>
        </p:nvSpPr>
        <p:spPr/>
        <p:txBody>
          <a:bodyPr>
            <a:normAutofit/>
          </a:bodyPr>
          <a:lstStyle/>
          <a:p>
            <a:r>
              <a:rPr lang="en-US" b="1" dirty="0"/>
              <a:t>Call #988 press 1 </a:t>
            </a:r>
          </a:p>
          <a:p>
            <a:pPr lvl="1"/>
            <a:r>
              <a:rPr lang="en-US" b="1" dirty="0"/>
              <a:t>Anyone call</a:t>
            </a:r>
          </a:p>
          <a:p>
            <a:pPr lvl="1"/>
            <a:endParaRPr lang="en-US" b="1" dirty="0"/>
          </a:p>
          <a:p>
            <a:r>
              <a:rPr lang="en-US" b="1" dirty="0"/>
              <a:t>Walk into a VA Hospital- Anytime of the day </a:t>
            </a:r>
          </a:p>
          <a:p>
            <a:pPr lvl="1"/>
            <a:endParaRPr lang="en-US" b="1" dirty="0"/>
          </a:p>
          <a:p>
            <a:r>
              <a:rPr lang="en-US" dirty="0"/>
              <a:t>To talk with a peer coach, call Military OneSource’s free, confidential peer support services at </a:t>
            </a:r>
            <a:r>
              <a:rPr lang="en-US" u="sng" dirty="0">
                <a:hlinkClick r:id="rId3"/>
              </a:rPr>
              <a:t>800-342-9647</a:t>
            </a:r>
            <a:r>
              <a:rPr lang="en-US" dirty="0"/>
              <a:t>. This service is available 24 hours a day, 365 days a year.</a:t>
            </a:r>
            <a:endParaRPr lang="en-US" b="1" dirty="0"/>
          </a:p>
          <a:p>
            <a:endParaRPr lang="en-US" dirty="0"/>
          </a:p>
          <a:p>
            <a:pPr marL="0" indent="0">
              <a:buNone/>
            </a:pPr>
            <a:endParaRPr lang="en-US" dirty="0"/>
          </a:p>
          <a:p>
            <a:pPr lvl="1"/>
            <a:endParaRPr lang="en-US" dirty="0"/>
          </a:p>
        </p:txBody>
      </p:sp>
    </p:spTree>
    <p:extLst>
      <p:ext uri="{BB962C8B-B14F-4D97-AF65-F5344CB8AC3E}">
        <p14:creationId xmlns:p14="http://schemas.microsoft.com/office/powerpoint/2010/main" val="113807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A8A4-6669-BC81-2403-4E30D15E50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71272A-FF6B-BC6A-3A4E-60F846E475F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What are Vet Centers?	</a:t>
            </a:r>
          </a:p>
        </p:txBody>
      </p:sp>
      <p:sp>
        <p:nvSpPr>
          <p:cNvPr id="3" name="Slide Number Placeholder 2">
            <a:extLst>
              <a:ext uri="{FF2B5EF4-FFF2-40B4-BE49-F238E27FC236}">
                <a16:creationId xmlns:a16="http://schemas.microsoft.com/office/drawing/2014/main" id="{9DAFB847-DC7E-F7F4-6510-1B55611CBA6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Content Placeholder 5">
            <a:extLst>
              <a:ext uri="{FF2B5EF4-FFF2-40B4-BE49-F238E27FC236}">
                <a16:creationId xmlns:a16="http://schemas.microsoft.com/office/drawing/2014/main" id="{6735A494-CF3E-7D1B-F5BF-43D97734EA8A}"/>
              </a:ext>
            </a:extLst>
          </p:cNvPr>
          <p:cNvSpPr>
            <a:spLocks noGrp="1"/>
          </p:cNvSpPr>
          <p:nvPr>
            <p:ph idx="1"/>
          </p:nvPr>
        </p:nvSpPr>
        <p:spPr/>
        <p:txBody>
          <a:bodyPr>
            <a:normAutofit lnSpcReduction="10000"/>
          </a:bodyPr>
          <a:lstStyle/>
          <a:p>
            <a:pPr marL="0" indent="0">
              <a:buNone/>
            </a:pPr>
            <a:r>
              <a:rPr lang="en-US" dirty="0"/>
              <a:t>Vet Centers are community-based counseling centers that provide a wide range of social and psychological services, including professional counseling to eligible Veterans, service members, including National Guard and Reserve components, and their families. Counseling is offered to make a successful transition from military to civilian life or after a traumatic event experienced in the military to include military sexual trauma (MST). Individual, group, marriage and family counseling is offered in addition to referral and connection to other VA or community benefits and services. Vet Center counselors and outreach staff, many of whom are Veterans themselves, are experienced and prepared to discuss the tragedies of war, loss, grief and transition after trauma.</a:t>
            </a:r>
            <a:endParaRPr lang="en-US" b="1" dirty="0">
              <a:effectLst>
                <a:outerShdw blurRad="38100" dist="38100" dir="2700000" algn="tl">
                  <a:srgbClr val="000000">
                    <a:alpha val="43137"/>
                  </a:srgbClr>
                </a:outerShdw>
              </a:effectLst>
            </a:endParaRPr>
          </a:p>
          <a:p>
            <a:pPr lvl="1"/>
            <a:endParaRPr lang="en-US" dirty="0"/>
          </a:p>
        </p:txBody>
      </p:sp>
    </p:spTree>
    <p:extLst>
      <p:ext uri="{BB962C8B-B14F-4D97-AF65-F5344CB8AC3E}">
        <p14:creationId xmlns:p14="http://schemas.microsoft.com/office/powerpoint/2010/main" val="16233020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64EA0-0C9C-2DD9-66A5-21A1B8909B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34D6C0-402E-CD86-EAAC-797F670F2D8A}"/>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Vet Centers 		</a:t>
            </a:r>
          </a:p>
        </p:txBody>
      </p:sp>
      <p:sp>
        <p:nvSpPr>
          <p:cNvPr id="3" name="Slide Number Placeholder 2">
            <a:extLst>
              <a:ext uri="{FF2B5EF4-FFF2-40B4-BE49-F238E27FC236}">
                <a16:creationId xmlns:a16="http://schemas.microsoft.com/office/drawing/2014/main" id="{CF1EDE5D-CE4C-2EF7-9982-C5E41C4C5215}"/>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44</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Content Placeholder 5">
            <a:extLst>
              <a:ext uri="{FF2B5EF4-FFF2-40B4-BE49-F238E27FC236}">
                <a16:creationId xmlns:a16="http://schemas.microsoft.com/office/drawing/2014/main" id="{53FE79BE-2718-1CA3-4FB7-509B72334775}"/>
              </a:ext>
            </a:extLst>
          </p:cNvPr>
          <p:cNvSpPr>
            <a:spLocks noGrp="1"/>
          </p:cNvSpPr>
          <p:nvPr>
            <p:ph idx="1"/>
          </p:nvPr>
        </p:nvSpPr>
        <p:spPr/>
        <p:txBody>
          <a:bodyPr>
            <a:normAutofit/>
          </a:bodyPr>
          <a:lstStyle/>
          <a:p>
            <a:r>
              <a:rPr lang="en-US" dirty="0"/>
              <a:t>Individual and group counseling</a:t>
            </a:r>
          </a:p>
          <a:p>
            <a:r>
              <a:rPr lang="en-US" dirty="0"/>
              <a:t>Couples and family counseling  </a:t>
            </a:r>
          </a:p>
          <a:p>
            <a:r>
              <a:rPr lang="en-US" dirty="0"/>
              <a:t>Military sexual trauma (MST) counseling</a:t>
            </a:r>
          </a:p>
          <a:p>
            <a:r>
              <a:rPr lang="en-US" dirty="0"/>
              <a:t>Readjustment counseling, like mental health services, and educational and </a:t>
            </a:r>
          </a:p>
          <a:p>
            <a:r>
              <a:rPr lang="en-US" dirty="0"/>
              <a:t>employment counseling</a:t>
            </a:r>
          </a:p>
          <a:p>
            <a:r>
              <a:rPr lang="en-US" dirty="0"/>
              <a:t>Bereavement (grief) counseling</a:t>
            </a:r>
          </a:p>
          <a:p>
            <a:r>
              <a:rPr lang="en-US" dirty="0"/>
              <a:t>Substance use assessment and referral</a:t>
            </a:r>
          </a:p>
          <a:p>
            <a:endParaRPr lang="en-US" dirty="0"/>
          </a:p>
          <a:p>
            <a:endParaRPr lang="en-US" dirty="0"/>
          </a:p>
          <a:p>
            <a:pPr marL="0" indent="0">
              <a:buNone/>
            </a:pPr>
            <a:endParaRPr lang="en-US" dirty="0"/>
          </a:p>
          <a:p>
            <a:pPr lvl="1"/>
            <a:endParaRPr lang="en-US" dirty="0"/>
          </a:p>
        </p:txBody>
      </p:sp>
    </p:spTree>
    <p:extLst>
      <p:ext uri="{BB962C8B-B14F-4D97-AF65-F5344CB8AC3E}">
        <p14:creationId xmlns:p14="http://schemas.microsoft.com/office/powerpoint/2010/main" val="25519436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5E1E5-579A-AF0F-2375-17D05E4669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AD826D-D340-6EDB-B577-431F37692F9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Vet Center Eligibility 	</a:t>
            </a:r>
          </a:p>
        </p:txBody>
      </p:sp>
      <p:sp>
        <p:nvSpPr>
          <p:cNvPr id="3" name="Slide Number Placeholder 2">
            <a:extLst>
              <a:ext uri="{FF2B5EF4-FFF2-40B4-BE49-F238E27FC236}">
                <a16:creationId xmlns:a16="http://schemas.microsoft.com/office/drawing/2014/main" id="{42D3BAEA-F9A4-303F-0DFF-8C2C9E97903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Content Placeholder 5">
            <a:extLst>
              <a:ext uri="{FF2B5EF4-FFF2-40B4-BE49-F238E27FC236}">
                <a16:creationId xmlns:a16="http://schemas.microsoft.com/office/drawing/2014/main" id="{4127EBBB-B0F5-7DDA-4419-E50BA1690084}"/>
              </a:ext>
            </a:extLst>
          </p:cNvPr>
          <p:cNvSpPr>
            <a:spLocks noGrp="1"/>
          </p:cNvSpPr>
          <p:nvPr>
            <p:ph idx="1"/>
          </p:nvPr>
        </p:nvSpPr>
        <p:spPr/>
        <p:txBody>
          <a:bodyPr>
            <a:normAutofit/>
          </a:bodyPr>
          <a:lstStyle/>
          <a:p>
            <a:r>
              <a:rPr lang="en-US" dirty="0"/>
              <a:t>Service in Combat or received immediate danger pay (VFW Eligible) </a:t>
            </a:r>
          </a:p>
          <a:p>
            <a:pPr marL="0" indent="0">
              <a:buNone/>
            </a:pPr>
            <a:endParaRPr lang="en-US" dirty="0"/>
          </a:p>
          <a:p>
            <a:r>
              <a:rPr lang="en-US" dirty="0"/>
              <a:t>Anyone that experienced MST </a:t>
            </a:r>
          </a:p>
          <a:p>
            <a:endParaRPr lang="en-US" dirty="0"/>
          </a:p>
          <a:p>
            <a:r>
              <a:rPr lang="en-US" dirty="0"/>
              <a:t>Service members currently serving </a:t>
            </a:r>
          </a:p>
          <a:p>
            <a:endParaRPr lang="en-US" dirty="0"/>
          </a:p>
          <a:p>
            <a:r>
              <a:rPr lang="en-US" dirty="0"/>
              <a:t>Family Members (18 and older) </a:t>
            </a:r>
          </a:p>
          <a:p>
            <a:endParaRPr lang="en-US" dirty="0"/>
          </a:p>
          <a:p>
            <a:pPr lvl="1"/>
            <a:endParaRPr lang="en-US" dirty="0"/>
          </a:p>
        </p:txBody>
      </p:sp>
    </p:spTree>
    <p:extLst>
      <p:ext uri="{BB962C8B-B14F-4D97-AF65-F5344CB8AC3E}">
        <p14:creationId xmlns:p14="http://schemas.microsoft.com/office/powerpoint/2010/main" val="38117532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8F25F-0694-DBAA-8F7B-0449BD498E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D9ECC-036C-56D4-F6C6-1C297A33C4A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Vet Centers 		</a:t>
            </a:r>
          </a:p>
        </p:txBody>
      </p:sp>
      <p:sp>
        <p:nvSpPr>
          <p:cNvPr id="3" name="Slide Number Placeholder 2">
            <a:extLst>
              <a:ext uri="{FF2B5EF4-FFF2-40B4-BE49-F238E27FC236}">
                <a16:creationId xmlns:a16="http://schemas.microsoft.com/office/drawing/2014/main" id="{61ADA8A8-BE8B-B983-526A-3518691E4E1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Content Placeholder 5">
            <a:extLst>
              <a:ext uri="{FF2B5EF4-FFF2-40B4-BE49-F238E27FC236}">
                <a16:creationId xmlns:a16="http://schemas.microsoft.com/office/drawing/2014/main" id="{9A0B29D0-FBFA-A4A5-6EE2-646BB291EC00}"/>
              </a:ext>
            </a:extLst>
          </p:cNvPr>
          <p:cNvSpPr>
            <a:spLocks noGrp="1"/>
          </p:cNvSpPr>
          <p:nvPr>
            <p:ph idx="1"/>
          </p:nvPr>
        </p:nvSpPr>
        <p:spPr/>
        <p:txBody>
          <a:bodyPr>
            <a:normAutofit/>
          </a:bodyPr>
          <a:lstStyle/>
          <a:p>
            <a:r>
              <a:rPr lang="en-US" dirty="0"/>
              <a:t>To find a Vet Center near you call </a:t>
            </a:r>
          </a:p>
          <a:p>
            <a:endParaRPr lang="en-US" dirty="0"/>
          </a:p>
          <a:p>
            <a:r>
              <a:rPr lang="en-US" dirty="0"/>
              <a:t>1-877-927-8387</a:t>
            </a:r>
          </a:p>
          <a:p>
            <a:endParaRPr lang="en-US" dirty="0"/>
          </a:p>
          <a:p>
            <a:pPr marL="0" indent="0">
              <a:buNone/>
            </a:pPr>
            <a:endParaRPr lang="en-US" dirty="0"/>
          </a:p>
          <a:p>
            <a:pPr lvl="1"/>
            <a:endParaRPr lang="en-US" dirty="0"/>
          </a:p>
        </p:txBody>
      </p:sp>
    </p:spTree>
    <p:extLst>
      <p:ext uri="{BB962C8B-B14F-4D97-AF65-F5344CB8AC3E}">
        <p14:creationId xmlns:p14="http://schemas.microsoft.com/office/powerpoint/2010/main" val="11520794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19BEA-A966-AB2A-45BC-B261BAE16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0E0A6-3D9C-7049-7FF7-A99DEAAD6651}"/>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Characters of Discharge</a:t>
            </a:r>
          </a:p>
        </p:txBody>
      </p:sp>
      <p:sp>
        <p:nvSpPr>
          <p:cNvPr id="19459" name="Content Placeholder 2">
            <a:extLst>
              <a:ext uri="{FF2B5EF4-FFF2-40B4-BE49-F238E27FC236}">
                <a16:creationId xmlns:a16="http://schemas.microsoft.com/office/drawing/2014/main" id="{EB132B67-A626-2151-A466-19CF2918874C}"/>
              </a:ext>
            </a:extLst>
          </p:cNvPr>
          <p:cNvSpPr>
            <a:spLocks noGrp="1"/>
          </p:cNvSpPr>
          <p:nvPr>
            <p:ph idx="1"/>
          </p:nvPr>
        </p:nvSpPr>
        <p:spPr>
          <a:xfrm>
            <a:off x="633044" y="1632190"/>
            <a:ext cx="10937631" cy="4351338"/>
          </a:xfrm>
        </p:spPr>
        <p:txBody>
          <a:bodyPr>
            <a:normAutofit fontScale="92500" lnSpcReduction="10000"/>
          </a:bodyPr>
          <a:lstStyle/>
          <a:p>
            <a:pPr marL="0" indent="0">
              <a:buNone/>
            </a:pPr>
            <a:r>
              <a:rPr lang="en-US" altLang="en-US" dirty="0"/>
              <a:t>VA benefits are based on the veteran’s service and their type of discharge.</a:t>
            </a:r>
          </a:p>
          <a:p>
            <a:pPr marL="0" indent="0">
              <a:buNone/>
            </a:pPr>
            <a:endParaRPr lang="en-US" altLang="en-US" dirty="0"/>
          </a:p>
          <a:p>
            <a:pPr marL="0" indent="0">
              <a:buNone/>
            </a:pPr>
            <a:r>
              <a:rPr lang="en-US" altLang="en-US" dirty="0"/>
              <a:t>VFW representation is open to all veterans except those with a Dishonorable discharge.</a:t>
            </a:r>
          </a:p>
          <a:p>
            <a:pPr marL="0" indent="0">
              <a:buNone/>
            </a:pPr>
            <a:endParaRPr lang="en-US" altLang="en-US" dirty="0"/>
          </a:p>
          <a:p>
            <a:pPr marL="0" indent="0">
              <a:buNone/>
            </a:pPr>
            <a:r>
              <a:rPr lang="en-US" altLang="en-US" dirty="0"/>
              <a:t>VA administrative decisions are used to determine eligibility to benefits if the veteran does not have an honorable discharge</a:t>
            </a:r>
          </a:p>
          <a:p>
            <a:pPr marL="0" indent="0">
              <a:buNone/>
            </a:pPr>
            <a:endParaRPr lang="en-US" altLang="en-US" dirty="0"/>
          </a:p>
          <a:p>
            <a:pPr marL="0" indent="0">
              <a:buNone/>
            </a:pPr>
            <a:r>
              <a:rPr lang="en-US" altLang="en-US" dirty="0"/>
              <a:t>Veterans with an undesirable discharge may seek a discharge upgrade through their branch of service, however, the VFW cannot assist with the discharge upgrade process</a:t>
            </a:r>
          </a:p>
          <a:p>
            <a:pPr marL="0" indent="0">
              <a:buNone/>
            </a:pPr>
            <a:endParaRPr lang="en-US" altLang="en-US" dirty="0"/>
          </a:p>
        </p:txBody>
      </p:sp>
      <p:sp>
        <p:nvSpPr>
          <p:cNvPr id="3" name="Slide Number Placeholder 2">
            <a:extLst>
              <a:ext uri="{FF2B5EF4-FFF2-40B4-BE49-F238E27FC236}">
                <a16:creationId xmlns:a16="http://schemas.microsoft.com/office/drawing/2014/main" id="{9DB450E0-4EC4-C378-4974-5CAFED28ADC2}"/>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77257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87148-030D-85BF-F102-B0CC0B3F2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986525-2B30-6AB7-23E8-B7535D374719}"/>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Types of Discharges</a:t>
            </a:r>
          </a:p>
        </p:txBody>
      </p:sp>
      <p:graphicFrame>
        <p:nvGraphicFramePr>
          <p:cNvPr id="5" name="Content Placeholder 4">
            <a:extLst>
              <a:ext uri="{FF2B5EF4-FFF2-40B4-BE49-F238E27FC236}">
                <a16:creationId xmlns:a16="http://schemas.microsoft.com/office/drawing/2014/main" id="{AD01F14D-0347-B7AB-7862-C355D8712CD5}"/>
              </a:ext>
            </a:extLst>
          </p:cNvPr>
          <p:cNvGraphicFramePr>
            <a:graphicFrameLocks noGrp="1"/>
          </p:cNvGraphicFramePr>
          <p:nvPr>
            <p:ph idx="1"/>
          </p:nvPr>
        </p:nvGraphicFramePr>
        <p:xfrm>
          <a:off x="580291" y="1652954"/>
          <a:ext cx="11043140" cy="4484078"/>
        </p:xfrm>
        <a:graphic>
          <a:graphicData uri="http://schemas.openxmlformats.org/drawingml/2006/table">
            <a:tbl>
              <a:tblPr firstRow="1" bandRow="1">
                <a:tableStyleId>{073A0DAA-6AF3-43AB-8588-CEC1D06C72B9}</a:tableStyleId>
              </a:tblPr>
              <a:tblGrid>
                <a:gridCol w="5521570">
                  <a:extLst>
                    <a:ext uri="{9D8B030D-6E8A-4147-A177-3AD203B41FA5}">
                      <a16:colId xmlns:a16="http://schemas.microsoft.com/office/drawing/2014/main" val="3344389875"/>
                    </a:ext>
                  </a:extLst>
                </a:gridCol>
                <a:gridCol w="5521570">
                  <a:extLst>
                    <a:ext uri="{9D8B030D-6E8A-4147-A177-3AD203B41FA5}">
                      <a16:colId xmlns:a16="http://schemas.microsoft.com/office/drawing/2014/main" val="1387122753"/>
                    </a:ext>
                  </a:extLst>
                </a:gridCol>
              </a:tblGrid>
              <a:tr h="435113">
                <a:tc>
                  <a:txBody>
                    <a:bodyPr/>
                    <a:lstStyle/>
                    <a:p>
                      <a:r>
                        <a:rPr lang="en-US" b="1" dirty="0">
                          <a:latin typeface="Times New Roman" panose="02020603050405020304" pitchFamily="18" charset="0"/>
                          <a:cs typeface="Times New Roman" panose="02020603050405020304" pitchFamily="18" charset="0"/>
                        </a:rPr>
                        <a:t>Discharge</a:t>
                      </a:r>
                    </a:p>
                  </a:txBody>
                  <a:tcPr>
                    <a:solidFill>
                      <a:srgbClr val="991A1E"/>
                    </a:solidFill>
                  </a:tcPr>
                </a:tc>
                <a:tc>
                  <a:txBody>
                    <a:bodyPr/>
                    <a:lstStyle/>
                    <a:p>
                      <a:r>
                        <a:rPr lang="en-US" dirty="0">
                          <a:latin typeface="Times New Roman" panose="02020603050405020304" pitchFamily="18" charset="0"/>
                          <a:cs typeface="Times New Roman" panose="02020603050405020304" pitchFamily="18" charset="0"/>
                        </a:rPr>
                        <a:t>Overview</a:t>
                      </a:r>
                    </a:p>
                  </a:txBody>
                  <a:tcPr>
                    <a:solidFill>
                      <a:srgbClr val="991A1E"/>
                    </a:solidFill>
                  </a:tcPr>
                </a:tc>
                <a:extLst>
                  <a:ext uri="{0D108BD9-81ED-4DB2-BD59-A6C34878D82A}">
                    <a16:rowId xmlns:a16="http://schemas.microsoft.com/office/drawing/2014/main" val="4283149145"/>
                  </a:ext>
                </a:extLst>
              </a:tr>
              <a:tr h="441156">
                <a:tc>
                  <a:txBody>
                    <a:bodyPr/>
                    <a:lstStyle/>
                    <a:p>
                      <a:r>
                        <a:rPr lang="en-US" b="1" dirty="0">
                          <a:latin typeface="Times New Roman" panose="02020603050405020304" pitchFamily="18" charset="0"/>
                          <a:cs typeface="Times New Roman" panose="02020603050405020304" pitchFamily="18" charset="0"/>
                        </a:rPr>
                        <a:t>Honorable</a:t>
                      </a:r>
                    </a:p>
                  </a:txBody>
                  <a:tcPr/>
                </a:tc>
                <a:tc>
                  <a:txBody>
                    <a:bodyPr/>
                    <a:lstStyle/>
                    <a:p>
                      <a:r>
                        <a:rPr lang="en-US" dirty="0">
                          <a:latin typeface="Times New Roman" panose="02020603050405020304" pitchFamily="18" charset="0"/>
                          <a:cs typeface="Times New Roman" panose="02020603050405020304" pitchFamily="18" charset="0"/>
                        </a:rPr>
                        <a:t>All veteran and military benefits</a:t>
                      </a:r>
                    </a:p>
                  </a:txBody>
                  <a:tcPr/>
                </a:tc>
                <a:extLst>
                  <a:ext uri="{0D108BD9-81ED-4DB2-BD59-A6C34878D82A}">
                    <a16:rowId xmlns:a16="http://schemas.microsoft.com/office/drawing/2014/main" val="1756774248"/>
                  </a:ext>
                </a:extLst>
              </a:tr>
              <a:tr h="441156">
                <a:tc>
                  <a:txBody>
                    <a:bodyPr/>
                    <a:lstStyle/>
                    <a:p>
                      <a:r>
                        <a:rPr lang="en-US" b="1" dirty="0">
                          <a:latin typeface="Times New Roman" panose="02020603050405020304" pitchFamily="18" charset="0"/>
                          <a:cs typeface="Times New Roman" panose="02020603050405020304" pitchFamily="18" charset="0"/>
                        </a:rPr>
                        <a:t>General Discharge Under Honorable Conditions </a:t>
                      </a:r>
                    </a:p>
                  </a:txBody>
                  <a:tcPr/>
                </a:tc>
                <a:tc>
                  <a:txBody>
                    <a:bodyPr/>
                    <a:lstStyle/>
                    <a:p>
                      <a:r>
                        <a:rPr lang="en-US" dirty="0">
                          <a:latin typeface="Times New Roman" panose="02020603050405020304" pitchFamily="18" charset="0"/>
                          <a:cs typeface="Times New Roman" panose="02020603050405020304" pitchFamily="18" charset="0"/>
                        </a:rPr>
                        <a:t>Most veteran and military benefits except for GI Bill</a:t>
                      </a:r>
                    </a:p>
                  </a:txBody>
                  <a:tcPr/>
                </a:tc>
                <a:extLst>
                  <a:ext uri="{0D108BD9-81ED-4DB2-BD59-A6C34878D82A}">
                    <a16:rowId xmlns:a16="http://schemas.microsoft.com/office/drawing/2014/main" val="3434428323"/>
                  </a:ext>
                </a:extLst>
              </a:tr>
              <a:tr h="441156">
                <a:tc>
                  <a:txBody>
                    <a:bodyPr/>
                    <a:lstStyle/>
                    <a:p>
                      <a:r>
                        <a:rPr lang="en-US" b="1" dirty="0">
                          <a:latin typeface="Times New Roman" panose="02020603050405020304" pitchFamily="18" charset="0"/>
                          <a:cs typeface="Times New Roman" panose="02020603050405020304" pitchFamily="18" charset="0"/>
                        </a:rPr>
                        <a:t>Other Than Honorable Conditions Discharge (OTH) </a:t>
                      </a:r>
                    </a:p>
                  </a:txBody>
                  <a:tcPr/>
                </a:tc>
                <a:tc>
                  <a:txBody>
                    <a:bodyPr/>
                    <a:lstStyle/>
                    <a:p>
                      <a:r>
                        <a:rPr lang="en-US" dirty="0">
                          <a:latin typeface="Times New Roman" panose="02020603050405020304" pitchFamily="18" charset="0"/>
                          <a:cs typeface="Times New Roman" panose="02020603050405020304" pitchFamily="18" charset="0"/>
                        </a:rPr>
                        <a:t>VA will determine if eligible for any benefits</a:t>
                      </a:r>
                    </a:p>
                  </a:txBody>
                  <a:tcPr/>
                </a:tc>
                <a:extLst>
                  <a:ext uri="{0D108BD9-81ED-4DB2-BD59-A6C34878D82A}">
                    <a16:rowId xmlns:a16="http://schemas.microsoft.com/office/drawing/2014/main" val="1479833163"/>
                  </a:ext>
                </a:extLst>
              </a:tr>
              <a:tr h="441156">
                <a:tc>
                  <a:txBody>
                    <a:bodyPr/>
                    <a:lstStyle/>
                    <a:p>
                      <a:r>
                        <a:rPr lang="en-US" b="1" dirty="0">
                          <a:latin typeface="Times New Roman" panose="02020603050405020304" pitchFamily="18" charset="0"/>
                          <a:cs typeface="Times New Roman" panose="02020603050405020304" pitchFamily="18" charset="0"/>
                        </a:rPr>
                        <a:t>Bad Conduct Discharge (BCD) </a:t>
                      </a:r>
                    </a:p>
                  </a:txBody>
                  <a:tcPr/>
                </a:tc>
                <a:tc>
                  <a:txBody>
                    <a:bodyPr/>
                    <a:lstStyle/>
                    <a:p>
                      <a:r>
                        <a:rPr lang="en-US" dirty="0">
                          <a:latin typeface="Times New Roman" panose="02020603050405020304" pitchFamily="18" charset="0"/>
                          <a:cs typeface="Times New Roman" panose="02020603050405020304" pitchFamily="18" charset="0"/>
                        </a:rPr>
                        <a:t>VA will determine if eligible for any benefits</a:t>
                      </a:r>
                    </a:p>
                  </a:txBody>
                  <a:tcPr/>
                </a:tc>
                <a:extLst>
                  <a:ext uri="{0D108BD9-81ED-4DB2-BD59-A6C34878D82A}">
                    <a16:rowId xmlns:a16="http://schemas.microsoft.com/office/drawing/2014/main" val="4167880502"/>
                  </a:ext>
                </a:extLst>
              </a:tr>
              <a:tr h="761447">
                <a:tc>
                  <a:txBody>
                    <a:bodyPr/>
                    <a:lstStyle/>
                    <a:p>
                      <a:r>
                        <a:rPr lang="en-US" b="1" dirty="0">
                          <a:latin typeface="Times New Roman" panose="02020603050405020304" pitchFamily="18" charset="0"/>
                          <a:cs typeface="Times New Roman" panose="02020603050405020304" pitchFamily="18" charset="0"/>
                        </a:rPr>
                        <a:t>Dishonorable Discharge </a:t>
                      </a:r>
                    </a:p>
                  </a:txBody>
                  <a:tcPr/>
                </a:tc>
                <a:tc>
                  <a:txBody>
                    <a:bodyPr/>
                    <a:lstStyle/>
                    <a:p>
                      <a:r>
                        <a:rPr lang="en-US" dirty="0">
                          <a:latin typeface="Times New Roman" panose="02020603050405020304" pitchFamily="18" charset="0"/>
                          <a:cs typeface="Times New Roman" panose="02020603050405020304" pitchFamily="18" charset="0"/>
                        </a:rPr>
                        <a:t>No veteran or military benefits except mental health treatment</a:t>
                      </a:r>
                    </a:p>
                  </a:txBody>
                  <a:tcPr/>
                </a:tc>
                <a:extLst>
                  <a:ext uri="{0D108BD9-81ED-4DB2-BD59-A6C34878D82A}">
                    <a16:rowId xmlns:a16="http://schemas.microsoft.com/office/drawing/2014/main" val="1477005519"/>
                  </a:ext>
                </a:extLst>
              </a:tr>
              <a:tr h="761447">
                <a:tc>
                  <a:txBody>
                    <a:bodyPr/>
                    <a:lstStyle/>
                    <a:p>
                      <a:r>
                        <a:rPr lang="en-US" b="1" dirty="0">
                          <a:latin typeface="Times New Roman" panose="02020603050405020304" pitchFamily="18" charset="0"/>
                          <a:cs typeface="Times New Roman" panose="02020603050405020304" pitchFamily="18" charset="0"/>
                        </a:rPr>
                        <a:t>Officer Dismissal </a:t>
                      </a:r>
                    </a:p>
                  </a:txBody>
                  <a:tcPr/>
                </a:tc>
                <a:tc>
                  <a:txBody>
                    <a:bodyPr/>
                    <a:lstStyle/>
                    <a:p>
                      <a:r>
                        <a:rPr lang="en-US" dirty="0">
                          <a:latin typeface="Times New Roman" panose="02020603050405020304" pitchFamily="18" charset="0"/>
                          <a:cs typeface="Times New Roman" panose="02020603050405020304" pitchFamily="18" charset="0"/>
                        </a:rPr>
                        <a:t>Commissioned officers may receive a dismissal notice which is the same as a dishonorable discharge</a:t>
                      </a:r>
                    </a:p>
                  </a:txBody>
                  <a:tcPr/>
                </a:tc>
                <a:extLst>
                  <a:ext uri="{0D108BD9-81ED-4DB2-BD59-A6C34878D82A}">
                    <a16:rowId xmlns:a16="http://schemas.microsoft.com/office/drawing/2014/main" val="1847325414"/>
                  </a:ext>
                </a:extLst>
              </a:tr>
              <a:tr h="761447">
                <a:tc>
                  <a:txBody>
                    <a:bodyPr/>
                    <a:lstStyle/>
                    <a:p>
                      <a:r>
                        <a:rPr lang="en-US" b="1" dirty="0">
                          <a:latin typeface="Times New Roman" panose="02020603050405020304" pitchFamily="18" charset="0"/>
                          <a:cs typeface="Times New Roman" panose="02020603050405020304" pitchFamily="18" charset="0"/>
                        </a:rPr>
                        <a:t>Uncharacterized/Entry Level Separation (ELS) </a:t>
                      </a:r>
                    </a:p>
                  </a:txBody>
                  <a:tcPr/>
                </a:tc>
                <a:tc>
                  <a:txBody>
                    <a:bodyPr/>
                    <a:lstStyle/>
                    <a:p>
                      <a:r>
                        <a:rPr lang="en-US" dirty="0">
                          <a:latin typeface="Times New Roman" panose="02020603050405020304" pitchFamily="18" charset="0"/>
                          <a:cs typeface="Times New Roman" panose="02020603050405020304" pitchFamily="18" charset="0"/>
                        </a:rPr>
                        <a:t>No benefits earned unless they were injured or incurred an illness as a result of service</a:t>
                      </a:r>
                    </a:p>
                  </a:txBody>
                  <a:tcPr/>
                </a:tc>
                <a:extLst>
                  <a:ext uri="{0D108BD9-81ED-4DB2-BD59-A6C34878D82A}">
                    <a16:rowId xmlns:a16="http://schemas.microsoft.com/office/drawing/2014/main" val="1825516664"/>
                  </a:ext>
                </a:extLst>
              </a:tr>
            </a:tbl>
          </a:graphicData>
        </a:graphic>
      </p:graphicFrame>
      <p:sp>
        <p:nvSpPr>
          <p:cNvPr id="3" name="Slide Number Placeholder 2">
            <a:extLst>
              <a:ext uri="{FF2B5EF4-FFF2-40B4-BE49-F238E27FC236}">
                <a16:creationId xmlns:a16="http://schemas.microsoft.com/office/drawing/2014/main" id="{F0528EB5-56B8-74CB-A472-CEA08F5DCA9A}"/>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590527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AD6FE-F5CE-AB74-3D1D-835FC9BCC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473AFF-46CB-18B6-B72B-CF3D807A894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Compensation Benefits</a:t>
            </a:r>
          </a:p>
        </p:txBody>
      </p:sp>
      <p:sp>
        <p:nvSpPr>
          <p:cNvPr id="19459" name="Content Placeholder 2">
            <a:extLst>
              <a:ext uri="{FF2B5EF4-FFF2-40B4-BE49-F238E27FC236}">
                <a16:creationId xmlns:a16="http://schemas.microsoft.com/office/drawing/2014/main" id="{37747E04-A322-8F3D-7627-04AFC29D71FE}"/>
              </a:ext>
            </a:extLst>
          </p:cNvPr>
          <p:cNvSpPr>
            <a:spLocks noGrp="1"/>
          </p:cNvSpPr>
          <p:nvPr>
            <p:ph idx="1"/>
          </p:nvPr>
        </p:nvSpPr>
        <p:spPr>
          <a:xfrm>
            <a:off x="633044" y="1632190"/>
            <a:ext cx="10937631" cy="4351338"/>
          </a:xfrm>
        </p:spPr>
        <p:txBody>
          <a:bodyPr>
            <a:normAutofit fontScale="85000" lnSpcReduction="2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VA Compensation: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 monthly tax-free payment made to veterans for service-connected disabilities that are rated at 10% or more.</a:t>
            </a: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It is based on the severity of the veteran’s service-connected conditions and is assigned in increments of 10%. (there is no 95%)</a:t>
            </a:r>
          </a:p>
          <a:p>
            <a:pPr marL="0" marR="0" indent="0">
              <a:lnSpc>
                <a:spcPct val="107000"/>
              </a:lnSpc>
              <a:spcBef>
                <a:spcPts val="0"/>
              </a:spcBef>
              <a:spcAft>
                <a:spcPts val="8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VA compensation rates can be found by visiting: </a:t>
            </a:r>
            <a:r>
              <a:rPr lang="en-US" sz="2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https://www.va.gov/disability/compensation-rates/veteran-rates/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Veterans receiving compensation may be eligible for other VA or local benefits based on their rating percentage.</a:t>
            </a:r>
          </a:p>
          <a:p>
            <a:pPr marL="0" marR="0" indent="0">
              <a:lnSpc>
                <a:spcPct val="107000"/>
              </a:lnSpc>
              <a:spcBef>
                <a:spcPts val="0"/>
              </a:spcBef>
              <a:spcAft>
                <a:spcPts val="800"/>
              </a:spcAft>
              <a:buNone/>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altLang="en-US" dirty="0"/>
              <a:t>* A service-connected condition is one that is recognized by the VA as being caused by  active-duty service*</a:t>
            </a:r>
          </a:p>
        </p:txBody>
      </p:sp>
      <p:sp>
        <p:nvSpPr>
          <p:cNvPr id="3" name="Slide Number Placeholder 2">
            <a:extLst>
              <a:ext uri="{FF2B5EF4-FFF2-40B4-BE49-F238E27FC236}">
                <a16:creationId xmlns:a16="http://schemas.microsoft.com/office/drawing/2014/main" id="{AE31CE8E-B465-641A-828C-B8FD2F6FC1FB}"/>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49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587444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E4E91-184F-9F97-3224-653E7AD09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0D634C-14DC-8190-43FE-CD58555340C3}"/>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PBA’s and Where to Go</a:t>
            </a:r>
          </a:p>
        </p:txBody>
      </p:sp>
      <p:sp>
        <p:nvSpPr>
          <p:cNvPr id="19459" name="Content Placeholder 2">
            <a:extLst>
              <a:ext uri="{FF2B5EF4-FFF2-40B4-BE49-F238E27FC236}">
                <a16:creationId xmlns:a16="http://schemas.microsoft.com/office/drawing/2014/main" id="{38A127B4-43ED-CC68-12FD-600813D7F7CC}"/>
              </a:ext>
            </a:extLst>
          </p:cNvPr>
          <p:cNvSpPr>
            <a:spLocks noGrp="1"/>
          </p:cNvSpPr>
          <p:nvPr>
            <p:ph idx="1"/>
          </p:nvPr>
        </p:nvSpPr>
        <p:spPr>
          <a:xfrm>
            <a:off x="548961" y="1334265"/>
            <a:ext cx="10937631" cy="4351338"/>
          </a:xfrm>
        </p:spPr>
        <p:txBody>
          <a:bodyPr>
            <a:noAutofit/>
          </a:bodyPr>
          <a:lstStyle/>
          <a:p>
            <a:pPr marL="0" indent="0">
              <a:buNone/>
            </a:pPr>
            <a:r>
              <a:rPr lang="en-US" altLang="en-US" b="1" dirty="0"/>
              <a:t>PBAs must know where to direct veterans for assistance with:</a:t>
            </a:r>
          </a:p>
          <a:p>
            <a:pPr marL="0" indent="0">
              <a:buNone/>
            </a:pPr>
            <a:r>
              <a:rPr lang="en-US" altLang="en-US" dirty="0"/>
              <a:t>• VA benefits</a:t>
            </a:r>
          </a:p>
          <a:p>
            <a:pPr marL="0" indent="0">
              <a:buNone/>
            </a:pPr>
            <a:r>
              <a:rPr lang="en-US" altLang="en-US" dirty="0"/>
              <a:t>• VFW benefits </a:t>
            </a:r>
          </a:p>
          <a:p>
            <a:r>
              <a:rPr lang="en-US" altLang="en-US" dirty="0"/>
              <a:t>Local veteran events</a:t>
            </a:r>
          </a:p>
          <a:p>
            <a:r>
              <a:rPr lang="en-US" altLang="en-US" dirty="0"/>
              <a:t>Local and state benefits such as property tax relief</a:t>
            </a:r>
          </a:p>
          <a:p>
            <a:r>
              <a:rPr lang="en-US" altLang="en-US" dirty="0"/>
              <a:t>Local Discounts</a:t>
            </a:r>
          </a:p>
          <a:p>
            <a:r>
              <a:rPr lang="en-US" altLang="en-US" dirty="0"/>
              <a:t>Employment Resources</a:t>
            </a:r>
          </a:p>
          <a:p>
            <a:pPr marL="0" indent="0">
              <a:buNone/>
            </a:pPr>
            <a:r>
              <a:rPr lang="en-US" altLang="en-US" dirty="0"/>
              <a:t>• Emergency financial help</a:t>
            </a:r>
          </a:p>
          <a:p>
            <a:pPr marL="0" indent="0">
              <a:buNone/>
            </a:pPr>
            <a:r>
              <a:rPr lang="en-US" altLang="en-US" dirty="0"/>
              <a:t>• Homeless shelters</a:t>
            </a:r>
          </a:p>
          <a:p>
            <a:r>
              <a:rPr lang="en-US" altLang="en-US" dirty="0"/>
              <a:t>Any other local benefits that may make life easier for a veteran and their family</a:t>
            </a:r>
          </a:p>
          <a:p>
            <a:pPr marL="0" indent="0">
              <a:buNone/>
            </a:pPr>
            <a:endParaRPr lang="en-US" altLang="en-US" dirty="0"/>
          </a:p>
        </p:txBody>
      </p:sp>
      <p:sp>
        <p:nvSpPr>
          <p:cNvPr id="3" name="Slide Number Placeholder 2">
            <a:extLst>
              <a:ext uri="{FF2B5EF4-FFF2-40B4-BE49-F238E27FC236}">
                <a16:creationId xmlns:a16="http://schemas.microsoft.com/office/drawing/2014/main" id="{6C5C1925-99A9-30B9-9107-134D4D6B115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536433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F68DA-215C-F6C8-7EF9-E62439E45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D4E1E6-7E25-790C-9DFC-42416467FEF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Compensation Overall benefits</a:t>
            </a:r>
          </a:p>
        </p:txBody>
      </p:sp>
      <p:sp>
        <p:nvSpPr>
          <p:cNvPr id="19459" name="Content Placeholder 2">
            <a:extLst>
              <a:ext uri="{FF2B5EF4-FFF2-40B4-BE49-F238E27FC236}">
                <a16:creationId xmlns:a16="http://schemas.microsoft.com/office/drawing/2014/main" id="{9CBF17EE-4666-AEB7-0CA7-FEC9EA3D6698}"/>
              </a:ext>
            </a:extLst>
          </p:cNvPr>
          <p:cNvSpPr>
            <a:spLocks noGrp="1"/>
          </p:cNvSpPr>
          <p:nvPr>
            <p:ph idx="1"/>
          </p:nvPr>
        </p:nvSpPr>
        <p:spPr>
          <a:xfrm>
            <a:off x="633044" y="1632190"/>
            <a:ext cx="10937631" cy="4351338"/>
          </a:xfrm>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Free VA healthcare is provided for ALL service-connected disabilities</a:t>
            </a:r>
          </a:p>
          <a:p>
            <a:pPr marL="342900" marR="0" lvl="0" indent="-342900">
              <a:lnSpc>
                <a:spcPct val="107000"/>
              </a:lnSpc>
              <a:spcBef>
                <a:spcPts val="0"/>
              </a:spcBef>
              <a:spcAft>
                <a:spcPts val="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10% overall rating: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VA provides hearing and vision aids regardless of what the veteran is service connected for and VA waives the funding fee for VA Home Loan</a:t>
            </a:r>
          </a:p>
          <a:p>
            <a:pPr marL="342900" marR="0" lvl="0" indent="-342900">
              <a:lnSpc>
                <a:spcPct val="107000"/>
              </a:lnSpc>
              <a:spcBef>
                <a:spcPts val="0"/>
              </a:spcBef>
              <a:spcAft>
                <a:spcPts val="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30% overall rating: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Veterans can add their dependents to their compensation award increasing their overall amount of compensation </a:t>
            </a:r>
          </a:p>
        </p:txBody>
      </p:sp>
      <p:sp>
        <p:nvSpPr>
          <p:cNvPr id="3" name="Slide Number Placeholder 2">
            <a:extLst>
              <a:ext uri="{FF2B5EF4-FFF2-40B4-BE49-F238E27FC236}">
                <a16:creationId xmlns:a16="http://schemas.microsoft.com/office/drawing/2014/main" id="{BE4901ED-C733-E913-CC84-A1E8F9F1B7A9}"/>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0283949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86503-FC39-E837-A992-02964F51A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B5F46E-AE74-A5DB-B953-397B655C3FE1}"/>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Compensation Overall benefits</a:t>
            </a:r>
          </a:p>
        </p:txBody>
      </p:sp>
      <p:sp>
        <p:nvSpPr>
          <p:cNvPr id="19459" name="Content Placeholder 2">
            <a:extLst>
              <a:ext uri="{FF2B5EF4-FFF2-40B4-BE49-F238E27FC236}">
                <a16:creationId xmlns:a16="http://schemas.microsoft.com/office/drawing/2014/main" id="{A2EE0F0E-BD08-09E5-3F17-2D7866D22776}"/>
              </a:ext>
            </a:extLst>
          </p:cNvPr>
          <p:cNvSpPr>
            <a:spLocks noGrp="1"/>
          </p:cNvSpPr>
          <p:nvPr>
            <p:ph idx="1"/>
          </p:nvPr>
        </p:nvSpPr>
        <p:spPr>
          <a:xfrm>
            <a:off x="633044" y="1632190"/>
            <a:ext cx="10937631" cy="4351338"/>
          </a:xfrm>
        </p:spPr>
        <p:txBody>
          <a:bodyPr>
            <a:normAutofit lnSpcReduction="10000"/>
          </a:bodyPr>
          <a:lstStyle/>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50% overall rating: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Veteran is placed in VHA Priority Group 1 allowing for treatment for any conditions regardless of service connection. If retired from the military, the veteran can receive both VA and Military Retirement pay simultaneously</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70% overall rating: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If unable to work due to their service connected conditions, the veteran may be eligible for Individual Unemployability (IU)</a:t>
            </a:r>
          </a:p>
          <a:p>
            <a:pPr marL="342900" marR="0" lvl="0" indent="-342900">
              <a:lnSpc>
                <a:spcPct val="107000"/>
              </a:lnSpc>
              <a:spcBef>
                <a:spcPts val="0"/>
              </a:spcBef>
              <a:spcAft>
                <a:spcPts val="800"/>
              </a:spcAft>
              <a:buFont typeface="Symbol" panose="05050102010706020507" pitchFamily="18" charset="2"/>
              <a:buChar char=""/>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100% Permanent and Total (P&amp;T)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Veteran’s dependents are eligible for Dependent Education Allowance and Healthcare. </a:t>
            </a:r>
          </a:p>
          <a:p>
            <a:pPr marL="0" marR="0" lvl="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Not a complete list of all overall VA rating percentages *</a:t>
            </a:r>
          </a:p>
        </p:txBody>
      </p:sp>
      <p:sp>
        <p:nvSpPr>
          <p:cNvPr id="3" name="Slide Number Placeholder 2">
            <a:extLst>
              <a:ext uri="{FF2B5EF4-FFF2-40B4-BE49-F238E27FC236}">
                <a16:creationId xmlns:a16="http://schemas.microsoft.com/office/drawing/2014/main" id="{5B064AD5-CDCB-553B-F5AC-BC73A86AA1E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026868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90C64-3617-B558-D79A-65273E5DA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022BF-E05C-B909-F7D4-666ED8CE4382}"/>
              </a:ext>
            </a:extLst>
          </p:cNvPr>
          <p:cNvSpPr>
            <a:spLocks noGrp="1"/>
          </p:cNvSpPr>
          <p:nvPr>
            <p:ph type="title"/>
          </p:nvPr>
        </p:nvSpPr>
        <p:spPr>
          <a:xfrm>
            <a:off x="133403" y="82552"/>
            <a:ext cx="7543800" cy="1060450"/>
          </a:xfrm>
        </p:spPr>
        <p:txBody>
          <a:bodyPr>
            <a:normAutofit fontScale="90000"/>
          </a:bodyPr>
          <a:lstStyle/>
          <a:p>
            <a:pPr>
              <a:defRPr/>
            </a:pPr>
            <a:r>
              <a:rPr lang="en-US" sz="3600" b="1" dirty="0">
                <a:latin typeface="Times New Roman" panose="02020603050405020304" pitchFamily="18" charset="0"/>
                <a:cs typeface="Times New Roman" panose="02020603050405020304" pitchFamily="18" charset="0"/>
              </a:rPr>
              <a:t>Benefits Delivered at Discharge (BDD)</a:t>
            </a:r>
          </a:p>
        </p:txBody>
      </p:sp>
      <p:sp>
        <p:nvSpPr>
          <p:cNvPr id="19459" name="Content Placeholder 2">
            <a:extLst>
              <a:ext uri="{FF2B5EF4-FFF2-40B4-BE49-F238E27FC236}">
                <a16:creationId xmlns:a16="http://schemas.microsoft.com/office/drawing/2014/main" id="{754C25C0-8348-BF11-64BF-B2F71FDD4678}"/>
              </a:ext>
            </a:extLst>
          </p:cNvPr>
          <p:cNvSpPr>
            <a:spLocks noGrp="1"/>
          </p:cNvSpPr>
          <p:nvPr>
            <p:ph idx="1"/>
          </p:nvPr>
        </p:nvSpPr>
        <p:spPr>
          <a:xfrm>
            <a:off x="633044" y="1649775"/>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BDD claims process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is like the traditional claims process with the exception being a timeline goal of the service members Benefits being Delivered to them at Discharge. </a:t>
            </a: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While any Accredited Representative can assist a service member with their BDD claim, NVS has a dedicated team of Pre-Discharge Representatives who are experts in navigating VA processes. Located on over 25 military installations, NVS’s Pre-Discharge Team </a:t>
            </a:r>
            <a:r>
              <a:rPr lang="en-US" dirty="0">
                <a:ea typeface="Calibri" panose="020F0502020204030204" pitchFamily="34" charset="0"/>
                <a:cs typeface="Times New Roman" panose="02020603050405020304" pitchFamily="18" charset="0"/>
              </a:rPr>
              <a:t>is a crucial resource to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service members navigating the VA process. </a:t>
            </a:r>
          </a:p>
          <a:p>
            <a:pPr marL="0" indent="0">
              <a:buNone/>
            </a:pPr>
            <a:endParaRPr lang="en-US" altLang="en-US" dirty="0"/>
          </a:p>
        </p:txBody>
      </p:sp>
      <p:sp>
        <p:nvSpPr>
          <p:cNvPr id="3" name="Slide Number Placeholder 2">
            <a:extLst>
              <a:ext uri="{FF2B5EF4-FFF2-40B4-BE49-F238E27FC236}">
                <a16:creationId xmlns:a16="http://schemas.microsoft.com/office/drawing/2014/main" id="{74AFD10E-84D1-28DB-EDDD-B34A6BE6A23A}"/>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264641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8ED78-49E3-483F-7E2B-DB1A3C8DC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EFFD98-8F30-7CFF-1ED1-86817796C39B}"/>
              </a:ext>
            </a:extLst>
          </p:cNvPr>
          <p:cNvSpPr>
            <a:spLocks noGrp="1"/>
          </p:cNvSpPr>
          <p:nvPr>
            <p:ph type="title"/>
          </p:nvPr>
        </p:nvSpPr>
        <p:spPr>
          <a:xfrm>
            <a:off x="133403" y="82552"/>
            <a:ext cx="7543800" cy="1060450"/>
          </a:xfrm>
        </p:spPr>
        <p:txBody>
          <a:bodyPr>
            <a:normAutofit fontScale="90000"/>
          </a:bodyPr>
          <a:lstStyle/>
          <a:p>
            <a:pPr>
              <a:defRPr/>
            </a:pPr>
            <a:r>
              <a:rPr lang="en-US" sz="3600" b="1" dirty="0">
                <a:latin typeface="Times New Roman" panose="02020603050405020304" pitchFamily="18" charset="0"/>
                <a:cs typeface="Times New Roman" panose="02020603050405020304" pitchFamily="18" charset="0"/>
              </a:rPr>
              <a:t>Benefits Delivered at Discharge (BDD)</a:t>
            </a:r>
          </a:p>
        </p:txBody>
      </p:sp>
      <p:sp>
        <p:nvSpPr>
          <p:cNvPr id="19459" name="Content Placeholder 2">
            <a:extLst>
              <a:ext uri="{FF2B5EF4-FFF2-40B4-BE49-F238E27FC236}">
                <a16:creationId xmlns:a16="http://schemas.microsoft.com/office/drawing/2014/main" id="{095A45E0-2501-D080-CA30-02C0D9879146}"/>
              </a:ext>
            </a:extLst>
          </p:cNvPr>
          <p:cNvSpPr>
            <a:spLocks noGrp="1"/>
          </p:cNvSpPr>
          <p:nvPr>
            <p:ph idx="1"/>
          </p:nvPr>
        </p:nvSpPr>
        <p:spPr>
          <a:xfrm>
            <a:off x="633044" y="1649775"/>
            <a:ext cx="10937631" cy="4351338"/>
          </a:xfrm>
        </p:spPr>
        <p:txBody>
          <a:bodyPr>
            <a:normAutofit fontScale="92500" lnSpcReduction="20000"/>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BDD Program allows Service members (SM) to apply for VA disability compensation benefits between 90 to 180 days prior to separation if they qualify: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Eligibility: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SMs may use the BDD program if they meet </a:t>
            </a: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ALL</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the following criteria: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On full-time active duty (Including members of the Guard or Reserves)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Have a confirmed separation date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File a claim 90-180 days prior to the actual separate date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Attend VA exams within 45 days of date claim was submitted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Provide a copy of their </a:t>
            </a: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COMPLETE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service treatment records (STR) for the current period of service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Submit a Separation Health Assessment (SHA)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2B1312E5-5A79-8731-F52B-C4A881B6873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53</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628930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FE692-D015-D2A5-A1FF-A4EE407A9CE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FE6E60-7E0D-D41E-E5A2-04020E42B037}"/>
              </a:ext>
            </a:extLst>
          </p:cNvPr>
          <p:cNvSpPr>
            <a:spLocks noGrp="1"/>
          </p:cNvSpPr>
          <p:nvPr>
            <p:ph idx="1"/>
          </p:nvPr>
        </p:nvSpPr>
        <p:spPr>
          <a:xfrm>
            <a:off x="620111" y="2028497"/>
            <a:ext cx="10983310" cy="4411632"/>
          </a:xfrm>
        </p:spPr>
        <p:txBody>
          <a:bodyPr>
            <a:normAutofit/>
          </a:bodyPr>
          <a:lstStyle/>
          <a:p>
            <a:pPr>
              <a:defRPr/>
            </a:pPr>
            <a:r>
              <a:rPr lang="en-US" sz="2800" dirty="0">
                <a:latin typeface="Baskerville Old Face" panose="02020602080505020303" pitchFamily="18" charset="0"/>
              </a:rPr>
              <a:t>Non Service-Connected Pension is a benefit paid to wartime veterans who have limited or no income, and who are age 65 or older, or if under 65, are permanently and totally disabled.</a:t>
            </a:r>
          </a:p>
          <a:p>
            <a:pPr>
              <a:defRPr/>
            </a:pPr>
            <a:endParaRPr lang="en-US" sz="2800" dirty="0">
              <a:latin typeface="Baskerville Old Face" panose="02020602080505020303" pitchFamily="18" charset="0"/>
            </a:endParaRPr>
          </a:p>
          <a:p>
            <a:pPr>
              <a:defRPr/>
            </a:pPr>
            <a:r>
              <a:rPr lang="en-US" dirty="0">
                <a:solidFill>
                  <a:prstClr val="black"/>
                </a:solidFill>
                <a:ea typeface="Calibri" panose="020F0502020204030204" pitchFamily="34" charset="0"/>
                <a:cs typeface="Times New Roman" panose="02020603050405020304" pitchFamily="18" charset="0"/>
              </a:rPr>
              <a:t>To qualify for the Non-Service-Connected Pension, veterans and their spouses must meet certain criteria including wartime service and income requirements</a:t>
            </a:r>
          </a:p>
          <a:p>
            <a:pPr marL="0" indent="0">
              <a:buNone/>
              <a:defRPr/>
            </a:pPr>
            <a:endParaRPr lang="en-US" sz="2800" dirty="0">
              <a:latin typeface="Baskerville Old Face" panose="02020602080505020303" pitchFamily="18" charset="0"/>
            </a:endParaRPr>
          </a:p>
        </p:txBody>
      </p:sp>
      <p:sp>
        <p:nvSpPr>
          <p:cNvPr id="4" name="Slide Number Placeholder 3">
            <a:extLst>
              <a:ext uri="{FF2B5EF4-FFF2-40B4-BE49-F238E27FC236}">
                <a16:creationId xmlns:a16="http://schemas.microsoft.com/office/drawing/2014/main" id="{FEE79D11-9AF3-E4F9-FD04-535BF7C0B5C0}"/>
              </a:ext>
            </a:extLst>
          </p:cNvPr>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54</a:t>
            </a:fld>
            <a:endParaRPr lang="en-US" altLang="en-US">
              <a:solidFill>
                <a:prstClr val="black">
                  <a:tint val="75000"/>
                </a:prstClr>
              </a:solidFill>
            </a:endParaRPr>
          </a:p>
        </p:txBody>
      </p:sp>
      <p:sp>
        <p:nvSpPr>
          <p:cNvPr id="5" name="TextBox 4">
            <a:extLst>
              <a:ext uri="{FF2B5EF4-FFF2-40B4-BE49-F238E27FC236}">
                <a16:creationId xmlns:a16="http://schemas.microsoft.com/office/drawing/2014/main" id="{DFDA36F9-EA31-A05B-4089-80DACF8208DD}"/>
              </a:ext>
            </a:extLst>
          </p:cNvPr>
          <p:cNvSpPr txBox="1"/>
          <p:nvPr/>
        </p:nvSpPr>
        <p:spPr>
          <a:xfrm>
            <a:off x="126124" y="325409"/>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Non Service-Connected Pension</a:t>
            </a:r>
          </a:p>
        </p:txBody>
      </p:sp>
    </p:spTree>
    <p:extLst>
      <p:ext uri="{BB962C8B-B14F-4D97-AF65-F5344CB8AC3E}">
        <p14:creationId xmlns:p14="http://schemas.microsoft.com/office/powerpoint/2010/main" val="8337609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0C08D-0B25-2B71-FCBC-F240772500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62610-884A-BA5E-4D4E-B5FA83CDCD5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Non-Service Connected Pension</a:t>
            </a:r>
          </a:p>
        </p:txBody>
      </p:sp>
      <p:sp>
        <p:nvSpPr>
          <p:cNvPr id="19459" name="Content Placeholder 2">
            <a:extLst>
              <a:ext uri="{FF2B5EF4-FFF2-40B4-BE49-F238E27FC236}">
                <a16:creationId xmlns:a16="http://schemas.microsoft.com/office/drawing/2014/main" id="{C36ACBE8-A619-99C1-9584-25A53A4E2271}"/>
              </a:ext>
            </a:extLst>
          </p:cNvPr>
          <p:cNvSpPr>
            <a:spLocks noGrp="1"/>
          </p:cNvSpPr>
          <p:nvPr>
            <p:ph idx="1"/>
          </p:nvPr>
        </p:nvSpPr>
        <p:spPr>
          <a:xfrm>
            <a:off x="633044" y="1614607"/>
            <a:ext cx="10937631" cy="4351338"/>
          </a:xfrm>
        </p:spPr>
        <p:txBody>
          <a:bodyPr>
            <a:normAutofit/>
          </a:bodyPr>
          <a:lstStyle/>
          <a:p>
            <a:pPr>
              <a:lnSpc>
                <a:spcPct val="107000"/>
              </a:lnSpc>
              <a:spcBef>
                <a:spcPts val="0"/>
              </a:spcBef>
              <a:spcAft>
                <a:spcPts val="800"/>
              </a:spcAft>
              <a:tabLst>
                <a:tab pos="1085850" algn="l"/>
              </a:tabLs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This pension is designed to support individuals who are in financial need and who may not be eligible for other VA pension programs due to a lack of service-related disabilities. </a:t>
            </a:r>
          </a:p>
          <a:p>
            <a:pPr>
              <a:lnSpc>
                <a:spcPct val="107000"/>
              </a:lnSpc>
              <a:spcBef>
                <a:spcPts val="0"/>
              </a:spcBef>
              <a:spcAft>
                <a:spcPts val="800"/>
              </a:spcAft>
              <a:tabLst>
                <a:tab pos="1085850" algn="l"/>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1085850" algn="l"/>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tabLst>
                <a:tab pos="1085850" algn="l"/>
              </a:tabLs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9DF685C8-A502-77D2-F480-EF832C15517E}"/>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55</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8093622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45F97-FAC2-54A6-80F5-2109C82D0E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0A5718-CD02-BC9E-6C48-6E74E0585BAB}"/>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0F5D8BBA-1F21-5CCB-52E2-59824EA8B849}"/>
              </a:ext>
            </a:extLst>
          </p:cNvPr>
          <p:cNvSpPr>
            <a:spLocks noGrp="1"/>
          </p:cNvSpPr>
          <p:nvPr>
            <p:ph idx="1"/>
          </p:nvPr>
        </p:nvSpPr>
        <p:spPr>
          <a:xfrm>
            <a:off x="633044" y="1632190"/>
            <a:ext cx="10937631" cy="4351338"/>
          </a:xfrm>
        </p:spPr>
        <p:txBody>
          <a:bodyPr>
            <a:normAutofit/>
          </a:bodyPr>
          <a:lstStyle/>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Surviving spouses and family members of deceased veterans may be eligible for various benefits including medical care, financial assistance, and burial assistance for their veteran. </a:t>
            </a:r>
          </a:p>
          <a:p>
            <a:pPr marL="0" marR="0" indent="0">
              <a:lnSpc>
                <a:spcPct val="107000"/>
              </a:lnSpc>
              <a:spcBef>
                <a:spcPts val="0"/>
              </a:spcBef>
              <a:spcAft>
                <a:spcPts val="800"/>
              </a:spcAft>
              <a:buNone/>
            </a:pPr>
            <a:endParaRPr lang="en-US" dirty="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Please note that the eligibility criteria and amounts vary based on factors such as the veteran's service, circumstances of death, and service connection.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ltLang="en-US" dirty="0"/>
          </a:p>
        </p:txBody>
      </p:sp>
      <p:sp>
        <p:nvSpPr>
          <p:cNvPr id="3" name="Slide Number Placeholder 2">
            <a:extLst>
              <a:ext uri="{FF2B5EF4-FFF2-40B4-BE49-F238E27FC236}">
                <a16:creationId xmlns:a16="http://schemas.microsoft.com/office/drawing/2014/main" id="{D9677859-AAB7-060F-42E4-C4921718C863}"/>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061373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C11E1-ADEC-12C2-04CB-7C2F09B11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DEA079-CB0B-532D-C3B4-DDEE3DF6461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02707C2B-0A3D-CAAF-DB08-765B8FDFAD7D}"/>
              </a:ext>
            </a:extLst>
          </p:cNvPr>
          <p:cNvSpPr>
            <a:spLocks noGrp="1"/>
          </p:cNvSpPr>
          <p:nvPr>
            <p:ph idx="1"/>
          </p:nvPr>
        </p:nvSpPr>
        <p:spPr>
          <a:xfrm>
            <a:off x="633044" y="1632190"/>
            <a:ext cx="10937631" cy="4351338"/>
          </a:xfrm>
        </p:spPr>
        <p:txBody>
          <a:bodyPr>
            <a:normAutofit/>
          </a:bodyPr>
          <a:lstStyle/>
          <a:p>
            <a:pPr marL="0" indent="0">
              <a:buNone/>
            </a:pPr>
            <a:r>
              <a:rPr lang="en-US" altLang="en-US" dirty="0"/>
              <a:t>Survivor benefits are paid to eligible dependents including:</a:t>
            </a:r>
          </a:p>
          <a:p>
            <a:r>
              <a:rPr lang="en-US" altLang="en-US" b="1" dirty="0"/>
              <a:t>Spouse</a:t>
            </a:r>
          </a:p>
          <a:p>
            <a:r>
              <a:rPr lang="en-US" altLang="en-US" b="1" dirty="0"/>
              <a:t>Children</a:t>
            </a:r>
          </a:p>
          <a:p>
            <a:r>
              <a:rPr lang="en-US" altLang="en-US" b="1" dirty="0"/>
              <a:t>Unmarried Adult Children with Disabilities</a:t>
            </a:r>
          </a:p>
          <a:p>
            <a:r>
              <a:rPr lang="en-US" altLang="en-US" b="1" dirty="0"/>
              <a:t>School Age Children</a:t>
            </a:r>
          </a:p>
          <a:p>
            <a:r>
              <a:rPr lang="en-US" altLang="en-US" b="1" dirty="0"/>
              <a:t> Parents </a:t>
            </a:r>
          </a:p>
          <a:p>
            <a:pPr marL="0" marR="0" indent="0">
              <a:lnSpc>
                <a:spcPct val="107000"/>
              </a:lnSpc>
              <a:spcBef>
                <a:spcPts val="0"/>
              </a:spcBef>
              <a:spcAft>
                <a:spcPts val="800"/>
              </a:spcAft>
              <a:buNone/>
            </a:pPr>
            <a:endParaRPr lang="en-US" altLang="en-US" dirty="0"/>
          </a:p>
        </p:txBody>
      </p:sp>
      <p:sp>
        <p:nvSpPr>
          <p:cNvPr id="3" name="Slide Number Placeholder 2">
            <a:extLst>
              <a:ext uri="{FF2B5EF4-FFF2-40B4-BE49-F238E27FC236}">
                <a16:creationId xmlns:a16="http://schemas.microsoft.com/office/drawing/2014/main" id="{A8211B6E-830D-227E-3000-76A3ABF0FA4C}"/>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1496926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B4816-0A70-C7B5-2043-FBC40DB92A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9242A7-B0CA-FAD4-B3A9-0B387320AAFB}"/>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60EA9226-6DDB-3232-18AB-294F7913887A}"/>
              </a:ext>
            </a:extLst>
          </p:cNvPr>
          <p:cNvSpPr>
            <a:spLocks noGrp="1"/>
          </p:cNvSpPr>
          <p:nvPr>
            <p:ph idx="1"/>
          </p:nvPr>
        </p:nvSpPr>
        <p:spPr>
          <a:xfrm>
            <a:off x="633044" y="1632190"/>
            <a:ext cx="10937631" cy="4874118"/>
          </a:xfrm>
        </p:spPr>
        <p:txBody>
          <a:bodyPr>
            <a:normAutofit fontScale="77500" lnSpcReduction="2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Survivor Benefit Programs: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Accrued Benefits: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Benefits that are owed to the veteran by VA but not paid prior to the veteran’s death. A claim must be filed within 1 year after veteran’s death by the surviving spouse, dependent children, or dependent parents. </a:t>
            </a:r>
          </a:p>
          <a:p>
            <a:pPr marL="0" marR="0">
              <a:lnSpc>
                <a:spcPct val="107000"/>
              </a:lnSpc>
              <a:spcBef>
                <a:spcPts val="0"/>
              </a:spcBef>
              <a:spcAft>
                <a:spcPts val="80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Substitution: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Allows a surviving spouse, dependent child, or other eligible person to step into the shoes of a deceased veteran who had a pending claim or appeal with the VA at the time of their death</a:t>
            </a:r>
          </a:p>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Dependency and Indemnity Compensation (DIC):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DIC is a tax-free monetary benefit for surviving spouses, dependent children, and dependent parents of service members who died on active duty or veterans whose death resulted from a service-related injury or disease. Dependents of veterans who were totally disabled due to service-connected conditions for 10 years prior to their passing are also eligible for DIC. </a:t>
            </a:r>
            <a:endParaRPr lang="en-US" altLang="en-US" dirty="0"/>
          </a:p>
        </p:txBody>
      </p:sp>
      <p:sp>
        <p:nvSpPr>
          <p:cNvPr id="3" name="Slide Number Placeholder 2">
            <a:extLst>
              <a:ext uri="{FF2B5EF4-FFF2-40B4-BE49-F238E27FC236}">
                <a16:creationId xmlns:a16="http://schemas.microsoft.com/office/drawing/2014/main" id="{DAAB0965-5A07-5176-B8EC-0C80FD521968}"/>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1421298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3A2B4-5BF5-D400-F661-E643C2358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A3FA7-4B55-2302-82A4-9296AEFC028A}"/>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Survivor Benefits</a:t>
            </a:r>
          </a:p>
        </p:txBody>
      </p:sp>
      <p:sp>
        <p:nvSpPr>
          <p:cNvPr id="19459" name="Content Placeholder 2">
            <a:extLst>
              <a:ext uri="{FF2B5EF4-FFF2-40B4-BE49-F238E27FC236}">
                <a16:creationId xmlns:a16="http://schemas.microsoft.com/office/drawing/2014/main" id="{BCBF77FE-4AD3-2D85-3026-A0D85F79BDFA}"/>
              </a:ext>
            </a:extLst>
          </p:cNvPr>
          <p:cNvSpPr>
            <a:spLocks noGrp="1"/>
          </p:cNvSpPr>
          <p:nvPr>
            <p:ph idx="1"/>
          </p:nvPr>
        </p:nvSpPr>
        <p:spPr>
          <a:xfrm>
            <a:off x="633044" y="1632190"/>
            <a:ext cx="10937631" cy="4874118"/>
          </a:xfrm>
        </p:spPr>
        <p:txBody>
          <a:bodyPr>
            <a:normAutofit lnSpcReduction="10000"/>
          </a:bodyPr>
          <a:lstStyle/>
          <a:p>
            <a:pPr marL="0" marR="0" indent="0">
              <a:lnSpc>
                <a:spcPct val="107000"/>
              </a:lnSpc>
              <a:spcBef>
                <a:spcPts val="0"/>
              </a:spcBef>
              <a:spcAft>
                <a:spcPts val="800"/>
              </a:spcAft>
              <a:buNone/>
            </a:pPr>
            <a:r>
              <a:rPr lang="en-US" altLang="en-US" dirty="0"/>
              <a:t>VA offers a range of burial benefits to honor and provide for veterans and their eligible family members including:</a:t>
            </a:r>
          </a:p>
          <a:p>
            <a:pPr>
              <a:lnSpc>
                <a:spcPct val="107000"/>
              </a:lnSpc>
              <a:spcBef>
                <a:spcPts val="0"/>
              </a:spcBef>
              <a:spcAft>
                <a:spcPts val="800"/>
              </a:spcAft>
            </a:pPr>
            <a:r>
              <a:rPr lang="en-US" altLang="en-US" dirty="0"/>
              <a:t>Burial in VA National Cemetery</a:t>
            </a:r>
          </a:p>
          <a:p>
            <a:pPr>
              <a:lnSpc>
                <a:spcPct val="107000"/>
              </a:lnSpc>
              <a:spcBef>
                <a:spcPts val="0"/>
              </a:spcBef>
              <a:spcAft>
                <a:spcPts val="800"/>
              </a:spcAft>
            </a:pPr>
            <a:r>
              <a:rPr lang="en-US" altLang="en-US" dirty="0"/>
              <a:t>VA-Provided Headstones, Markers, Medallions and Burial Flags</a:t>
            </a:r>
          </a:p>
          <a:p>
            <a:pPr>
              <a:lnSpc>
                <a:spcPct val="107000"/>
              </a:lnSpc>
              <a:spcBef>
                <a:spcPts val="0"/>
              </a:spcBef>
              <a:spcAft>
                <a:spcPts val="800"/>
              </a:spcAft>
            </a:pPr>
            <a:r>
              <a:rPr lang="en-US" altLang="en-US" dirty="0"/>
              <a:t>Burial Allowances</a:t>
            </a:r>
          </a:p>
          <a:p>
            <a:pPr marL="0" marR="0" indent="0">
              <a:lnSpc>
                <a:spcPct val="107000"/>
              </a:lnSpc>
              <a:spcBef>
                <a:spcPts val="0"/>
              </a:spcBef>
              <a:spcAft>
                <a:spcPts val="800"/>
              </a:spcAft>
              <a:buNone/>
            </a:pPr>
            <a:endParaRPr lang="en-US" altLang="en-US" sz="1400" dirty="0"/>
          </a:p>
          <a:p>
            <a:pPr marL="0" marR="0" indent="0">
              <a:lnSpc>
                <a:spcPct val="107000"/>
              </a:lnSpc>
              <a:spcBef>
                <a:spcPts val="0"/>
              </a:spcBef>
              <a:spcAft>
                <a:spcPts val="800"/>
              </a:spcAft>
              <a:buNone/>
            </a:pPr>
            <a:r>
              <a:rPr lang="en-US" altLang="en-US" dirty="0"/>
              <a:t>The VA Pre-Need Burial Program allows veterans and their families to plan in advance for burial in a VA national cemetery, ensuring eligibility and easing the decision-making process during a difficult time. </a:t>
            </a:r>
          </a:p>
          <a:p>
            <a:pPr marL="0" marR="0" indent="0">
              <a:lnSpc>
                <a:spcPct val="107000"/>
              </a:lnSpc>
              <a:spcBef>
                <a:spcPts val="0"/>
              </a:spcBef>
              <a:spcAft>
                <a:spcPts val="800"/>
              </a:spcAft>
              <a:buNone/>
            </a:pPr>
            <a:r>
              <a:rPr lang="en-US" altLang="en-US" dirty="0">
                <a:hlinkClick r:id="rId3"/>
              </a:rPr>
              <a:t>https://www.va.gov/burials-memorials/pre-need-eligibility/</a:t>
            </a:r>
            <a:r>
              <a:rPr lang="en-US" altLang="en-US" dirty="0"/>
              <a:t> </a:t>
            </a:r>
          </a:p>
        </p:txBody>
      </p:sp>
      <p:sp>
        <p:nvSpPr>
          <p:cNvPr id="3" name="Slide Number Placeholder 2">
            <a:extLst>
              <a:ext uri="{FF2B5EF4-FFF2-40B4-BE49-F238E27FC236}">
                <a16:creationId xmlns:a16="http://schemas.microsoft.com/office/drawing/2014/main" id="{F1402DB4-CDD1-8342-3F63-B9523977D57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59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09109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4EC0A-B4EF-7242-FCE2-D04E8F2DF6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97FAC0-35B7-657A-212E-71E7FF845D8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Important Facts about PBAs</a:t>
            </a:r>
          </a:p>
        </p:txBody>
      </p:sp>
      <p:sp>
        <p:nvSpPr>
          <p:cNvPr id="19459" name="Content Placeholder 2">
            <a:extLst>
              <a:ext uri="{FF2B5EF4-FFF2-40B4-BE49-F238E27FC236}">
                <a16:creationId xmlns:a16="http://schemas.microsoft.com/office/drawing/2014/main" id="{16A68BB3-6F56-B7B3-3DF5-4A3FE33D2F09}"/>
              </a:ext>
            </a:extLst>
          </p:cNvPr>
          <p:cNvSpPr>
            <a:spLocks noGrp="1"/>
          </p:cNvSpPr>
          <p:nvPr>
            <p:ph idx="1"/>
          </p:nvPr>
        </p:nvSpPr>
        <p:spPr>
          <a:xfrm>
            <a:off x="627184" y="1467461"/>
            <a:ext cx="10937631" cy="4351338"/>
          </a:xfrm>
        </p:spPr>
        <p:txBody>
          <a:bodyPr>
            <a:noAutofit/>
          </a:bodyPr>
          <a:lstStyle/>
          <a:p>
            <a:pPr marL="0" indent="0">
              <a:buNone/>
            </a:pPr>
            <a:r>
              <a:rPr lang="en-US" altLang="en-US" b="1" dirty="0"/>
              <a:t>Important items to know about PBAs:</a:t>
            </a:r>
          </a:p>
          <a:p>
            <a:pPr marL="0" indent="0">
              <a:buNone/>
            </a:pPr>
            <a:endParaRPr lang="en-US" altLang="en-US" b="1" dirty="0"/>
          </a:p>
          <a:p>
            <a:pPr marL="0" indent="0">
              <a:buNone/>
            </a:pPr>
            <a:r>
              <a:rPr lang="en-US" altLang="en-US" dirty="0"/>
              <a:t>• A Post Commander may appoint a PBA for their post.</a:t>
            </a:r>
          </a:p>
          <a:p>
            <a:pPr marL="0" indent="0">
              <a:buNone/>
            </a:pPr>
            <a:endParaRPr lang="en-US" altLang="en-US" dirty="0"/>
          </a:p>
          <a:p>
            <a:pPr marL="0" indent="0">
              <a:buNone/>
            </a:pPr>
            <a:r>
              <a:rPr lang="en-US" altLang="en-US" dirty="0"/>
              <a:t>• PBAs fall under the supervision of their Post Commander and should   </a:t>
            </a:r>
          </a:p>
          <a:p>
            <a:pPr marL="0" indent="0">
              <a:buNone/>
            </a:pPr>
            <a:r>
              <a:rPr lang="en-US" altLang="en-US" dirty="0"/>
              <a:t>   receive training from their Department Service Officer</a:t>
            </a:r>
          </a:p>
          <a:p>
            <a:pPr marL="0" indent="0">
              <a:buNone/>
            </a:pPr>
            <a:endParaRPr lang="en-US" altLang="en-US" dirty="0"/>
          </a:p>
          <a:p>
            <a:pPr marL="0" indent="0">
              <a:buNone/>
            </a:pPr>
            <a:r>
              <a:rPr lang="en-US" altLang="en-US" dirty="0"/>
              <a:t>• NVS publishes a Guide for Post Benefit Advisors which is a quick  </a:t>
            </a:r>
          </a:p>
          <a:p>
            <a:pPr marL="0" indent="0">
              <a:buNone/>
            </a:pPr>
            <a:r>
              <a:rPr lang="en-US" altLang="en-US" dirty="0"/>
              <a:t>  reference for PBAs – this can be found on the VFW website </a:t>
            </a:r>
            <a:r>
              <a:rPr lang="en-US" altLang="en-US" dirty="0">
                <a:hlinkClick r:id="rId3"/>
              </a:rPr>
              <a:t>https://www.vfw.org/assistance/va-claims-separation-benefits</a:t>
            </a:r>
            <a:r>
              <a:rPr lang="en-US" altLang="en-US" dirty="0"/>
              <a:t> </a:t>
            </a:r>
          </a:p>
        </p:txBody>
      </p:sp>
      <p:sp>
        <p:nvSpPr>
          <p:cNvPr id="3" name="Slide Number Placeholder 2">
            <a:extLst>
              <a:ext uri="{FF2B5EF4-FFF2-40B4-BE49-F238E27FC236}">
                <a16:creationId xmlns:a16="http://schemas.microsoft.com/office/drawing/2014/main" id="{2FEC7D98-939B-ED4B-5FA8-FD0ED34DC016}"/>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9453426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D7858-838A-B7D5-DD56-33E34F070B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19661-95D1-AF35-AA82-473851BDAC5C}"/>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Veteran Dependents</a:t>
            </a:r>
          </a:p>
        </p:txBody>
      </p:sp>
      <p:sp>
        <p:nvSpPr>
          <p:cNvPr id="19459" name="Content Placeholder 2">
            <a:extLst>
              <a:ext uri="{FF2B5EF4-FFF2-40B4-BE49-F238E27FC236}">
                <a16:creationId xmlns:a16="http://schemas.microsoft.com/office/drawing/2014/main" id="{DC81D78A-127A-AD61-2120-4B7F6B0278DA}"/>
              </a:ext>
            </a:extLst>
          </p:cNvPr>
          <p:cNvSpPr>
            <a:spLocks noGrp="1"/>
          </p:cNvSpPr>
          <p:nvPr>
            <p:ph idx="1"/>
          </p:nvPr>
        </p:nvSpPr>
        <p:spPr>
          <a:xfrm>
            <a:off x="416169" y="1383378"/>
            <a:ext cx="10937631" cy="4351338"/>
          </a:xfrm>
        </p:spPr>
        <p:txBody>
          <a:bodyPr>
            <a:noAutofit/>
          </a:bodyPr>
          <a:lstStyle/>
          <a:p>
            <a:pPr marL="0" indent="0">
              <a:buNone/>
            </a:pPr>
            <a:r>
              <a:rPr lang="en-US" altLang="en-US" sz="2400" dirty="0"/>
              <a:t>The VA provides various benefits for dependents of eligible veterans such as financial assistance, educational support, and health care coverage. Additionally, veterans with at least a 30% rating with VA may add their dependents to their claim and receive additional compensation for them. </a:t>
            </a:r>
          </a:p>
          <a:p>
            <a:pPr marL="0" indent="0">
              <a:buNone/>
            </a:pPr>
            <a:r>
              <a:rPr lang="en-US" altLang="en-US" sz="2400" dirty="0"/>
              <a:t>Eligible dependents include:</a:t>
            </a:r>
          </a:p>
          <a:p>
            <a:pPr marL="0" indent="0">
              <a:buNone/>
            </a:pPr>
            <a:r>
              <a:rPr lang="en-US" altLang="en-US" sz="2400" b="1" dirty="0"/>
              <a:t>	Spouse</a:t>
            </a:r>
          </a:p>
          <a:p>
            <a:pPr marL="0" indent="0">
              <a:buNone/>
            </a:pPr>
            <a:r>
              <a:rPr lang="en-US" altLang="en-US" sz="2400" b="1" dirty="0"/>
              <a:t>	Children </a:t>
            </a:r>
          </a:p>
          <a:p>
            <a:pPr marL="0" indent="0">
              <a:buNone/>
            </a:pPr>
            <a:r>
              <a:rPr lang="en-US" altLang="en-US" sz="2400" b="1" dirty="0"/>
              <a:t>	Unmarried Adult Children with Disabilities</a:t>
            </a:r>
          </a:p>
          <a:p>
            <a:pPr marL="0" indent="0">
              <a:buNone/>
            </a:pPr>
            <a:r>
              <a:rPr lang="en-US" altLang="en-US" sz="2400" b="1" dirty="0"/>
              <a:t>	School Age Children</a:t>
            </a:r>
          </a:p>
          <a:p>
            <a:pPr marL="0" indent="0">
              <a:buNone/>
            </a:pPr>
            <a:r>
              <a:rPr lang="en-US" altLang="en-US" sz="2400" b="1" dirty="0"/>
              <a:t> 	Parents</a:t>
            </a:r>
          </a:p>
          <a:p>
            <a:pPr marL="0" indent="0">
              <a:buNone/>
            </a:pPr>
            <a:r>
              <a:rPr lang="en-US" altLang="en-US" sz="2400" dirty="0"/>
              <a:t>*VA will only recognize one set of parents and in some cases, parents of a deceased veteran may be eligible for survivor benefits if the veteran's death is service-connected.*</a:t>
            </a:r>
          </a:p>
          <a:p>
            <a:pPr marL="0" indent="0">
              <a:buNone/>
            </a:pPr>
            <a:endParaRPr lang="en-US" altLang="en-US" sz="2400" b="1" dirty="0"/>
          </a:p>
          <a:p>
            <a:pPr marL="0" indent="0">
              <a:buNone/>
            </a:pPr>
            <a:endParaRPr lang="en-US" altLang="en-US" dirty="0"/>
          </a:p>
        </p:txBody>
      </p:sp>
      <p:sp>
        <p:nvSpPr>
          <p:cNvPr id="3" name="Slide Number Placeholder 2">
            <a:extLst>
              <a:ext uri="{FF2B5EF4-FFF2-40B4-BE49-F238E27FC236}">
                <a16:creationId xmlns:a16="http://schemas.microsoft.com/office/drawing/2014/main" id="{CA8E5D66-D56C-F7F6-3042-F60D0C43F094}"/>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60</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17156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8284A-19D5-C538-7706-CBA63D7A8F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3CA13-73D0-519C-59FE-AEA21D40A99F}"/>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Ancillary Benefits </a:t>
            </a:r>
          </a:p>
        </p:txBody>
      </p:sp>
      <p:sp>
        <p:nvSpPr>
          <p:cNvPr id="19459" name="Content Placeholder 2">
            <a:extLst>
              <a:ext uri="{FF2B5EF4-FFF2-40B4-BE49-F238E27FC236}">
                <a16:creationId xmlns:a16="http://schemas.microsoft.com/office/drawing/2014/main" id="{DC0F0936-A20B-C9A6-DE58-1E38E993CDD9}"/>
              </a:ext>
            </a:extLst>
          </p:cNvPr>
          <p:cNvSpPr>
            <a:spLocks noGrp="1"/>
          </p:cNvSpPr>
          <p:nvPr>
            <p:ph idx="1"/>
          </p:nvPr>
        </p:nvSpPr>
        <p:spPr>
          <a:xfrm>
            <a:off x="633044" y="1614606"/>
            <a:ext cx="10937631" cy="5160842"/>
          </a:xfrm>
        </p:spPr>
        <p:txBody>
          <a:bodyPr>
            <a:normAutofit/>
          </a:bodyPr>
          <a:lstStyle/>
          <a:p>
            <a:pPr marL="0" indent="0">
              <a:buNone/>
            </a:pPr>
            <a:r>
              <a:rPr lang="en-US" altLang="en-US" b="1" dirty="0"/>
              <a:t>Ancillary benefits </a:t>
            </a:r>
            <a:r>
              <a:rPr lang="en-US" altLang="en-US" dirty="0"/>
              <a:t>are extra perks that go beyond regular medical care and disability payments. These benefits depend on a veteran’s service, or when a survivor qualifies for dependency indemnity compensation.</a:t>
            </a:r>
          </a:p>
          <a:p>
            <a:pPr marL="0" indent="0">
              <a:buNone/>
            </a:pPr>
            <a:r>
              <a:rPr lang="en-US" altLang="en-US" b="1" dirty="0"/>
              <a:t>Ancillary Benefits may include but are not limited to:</a:t>
            </a:r>
          </a:p>
          <a:p>
            <a:r>
              <a:rPr lang="en-US" altLang="en-US" dirty="0"/>
              <a:t>Automobile Allowance/ adaptative equipment</a:t>
            </a:r>
          </a:p>
          <a:p>
            <a:r>
              <a:rPr lang="en-US" altLang="en-US" dirty="0"/>
              <a:t>Special Home Adaptations and Adapted Housing Grants</a:t>
            </a:r>
          </a:p>
          <a:p>
            <a:r>
              <a:rPr lang="en-US" altLang="en-US" dirty="0"/>
              <a:t>Clothing Allowances </a:t>
            </a:r>
          </a:p>
          <a:p>
            <a:r>
              <a:rPr lang="en-US" altLang="en-US" dirty="0"/>
              <a:t>Home Loan Guarantee </a:t>
            </a:r>
          </a:p>
          <a:p>
            <a:pPr marL="0" indent="0">
              <a:buNone/>
            </a:pPr>
            <a:endParaRPr lang="en-US" altLang="en-US" dirty="0"/>
          </a:p>
        </p:txBody>
      </p:sp>
      <p:sp>
        <p:nvSpPr>
          <p:cNvPr id="3" name="Slide Number Placeholder 2">
            <a:extLst>
              <a:ext uri="{FF2B5EF4-FFF2-40B4-BE49-F238E27FC236}">
                <a16:creationId xmlns:a16="http://schemas.microsoft.com/office/drawing/2014/main" id="{1A76BCDD-2F86-7FA6-8C3A-0071F4B4466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61</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121525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C57B1-E0F6-9B06-C7E6-7A6C99AADA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1F6B78-B460-6AA6-98CD-CF13D4D35396}"/>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Ancillary Benefits </a:t>
            </a:r>
          </a:p>
        </p:txBody>
      </p:sp>
      <p:sp>
        <p:nvSpPr>
          <p:cNvPr id="19459" name="Content Placeholder 2">
            <a:extLst>
              <a:ext uri="{FF2B5EF4-FFF2-40B4-BE49-F238E27FC236}">
                <a16:creationId xmlns:a16="http://schemas.microsoft.com/office/drawing/2014/main" id="{879B60C3-BFEE-3EDD-2B05-2D0F64A6C638}"/>
              </a:ext>
            </a:extLst>
          </p:cNvPr>
          <p:cNvSpPr>
            <a:spLocks noGrp="1"/>
          </p:cNvSpPr>
          <p:nvPr>
            <p:ph idx="1"/>
          </p:nvPr>
        </p:nvSpPr>
        <p:spPr>
          <a:xfrm>
            <a:off x="633044" y="1614606"/>
            <a:ext cx="10937631" cy="5160842"/>
          </a:xfrm>
        </p:spPr>
        <p:txBody>
          <a:bodyPr>
            <a:normAutofit/>
          </a:bodyPr>
          <a:lstStyle/>
          <a:p>
            <a:pPr marL="0" indent="0">
              <a:buNone/>
            </a:pPr>
            <a:r>
              <a:rPr lang="en-US" altLang="en-US" b="1" dirty="0"/>
              <a:t>Ancillary benefits </a:t>
            </a:r>
            <a:r>
              <a:rPr lang="en-US" altLang="en-US" dirty="0"/>
              <a:t>are extra perks that go beyond regular medical care and disability payments. These benefits depend on a veteran’s service, or when a survivor qualifies for dependency indemnity compensation.</a:t>
            </a:r>
          </a:p>
          <a:p>
            <a:pPr marL="0" indent="0">
              <a:buNone/>
            </a:pPr>
            <a:r>
              <a:rPr lang="en-US" altLang="en-US" b="1" dirty="0"/>
              <a:t>Ancillary Benefits may include but are not limited to:</a:t>
            </a:r>
          </a:p>
          <a:p>
            <a:r>
              <a:rPr lang="en-US" altLang="en-US" dirty="0"/>
              <a:t>Automobile Allowance/ adaptative equipment</a:t>
            </a:r>
          </a:p>
          <a:p>
            <a:r>
              <a:rPr lang="en-US" altLang="en-US" dirty="0"/>
              <a:t>Special Home Adaptations and Adapted Housing Grants</a:t>
            </a:r>
          </a:p>
          <a:p>
            <a:r>
              <a:rPr lang="en-US" altLang="en-US" dirty="0"/>
              <a:t>Clothing Allowances </a:t>
            </a:r>
          </a:p>
          <a:p>
            <a:r>
              <a:rPr lang="en-US" altLang="en-US" dirty="0"/>
              <a:t>Home Loan Guarantee </a:t>
            </a:r>
          </a:p>
          <a:p>
            <a:pPr marL="0" indent="0">
              <a:buNone/>
            </a:pPr>
            <a:endParaRPr lang="en-US" altLang="en-US" dirty="0"/>
          </a:p>
        </p:txBody>
      </p:sp>
      <p:sp>
        <p:nvSpPr>
          <p:cNvPr id="3" name="Slide Number Placeholder 2">
            <a:extLst>
              <a:ext uri="{FF2B5EF4-FFF2-40B4-BE49-F238E27FC236}">
                <a16:creationId xmlns:a16="http://schemas.microsoft.com/office/drawing/2014/main" id="{16970956-9B77-F474-EAB8-BAA195512A38}"/>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62</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7150722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1396181"/>
            <a:ext cx="10993820" cy="5043948"/>
          </a:xfrm>
        </p:spPr>
        <p:txBody>
          <a:bodyPr>
            <a:normAutofit fontScale="92500" lnSpcReduction="10000"/>
          </a:bodyPr>
          <a:lstStyle/>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VA administers education benefits for active-duty troops, veterans, reservists, and qualifying dependents </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Forever GI Bill, Post 9/11 GI Bill, Montgomery GI Bill</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MGIB Selected Reserve (Section 1606) for Reservists</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Dependents Educational Assistance (Chapter 35) for dependents</a:t>
            </a:r>
          </a:p>
          <a:p>
            <a:pPr>
              <a:spcBef>
                <a:spcPct val="0"/>
              </a:spcBef>
            </a:pPr>
            <a:endParaRPr lang="en-US" altLang="en-US" dirty="0">
              <a:latin typeface="Baskerville Old Face" panose="02020602080505020303" pitchFamily="18" charset="0"/>
            </a:endParaRPr>
          </a:p>
          <a:p>
            <a:pPr>
              <a:defRPr/>
            </a:pPr>
            <a:r>
              <a:rPr lang="en-US" sz="2800" dirty="0">
                <a:latin typeface="Baskerville Old Face" panose="02020602080505020303" pitchFamily="18" charset="0"/>
              </a:rPr>
              <a:t>Veteran Readiness and Employment (VRE) provides assistance to veterans with service-connected disabilities to prepare for, obtain, and maintain suitable employment.</a:t>
            </a:r>
          </a:p>
          <a:p>
            <a:pPr marL="0" indent="0">
              <a:buNone/>
              <a:defRPr/>
            </a:pPr>
            <a:r>
              <a:rPr lang="en-US" sz="2800" dirty="0">
                <a:latin typeface="Baskerville Old Face" panose="02020602080505020303" pitchFamily="18" charset="0"/>
              </a:rPr>
              <a:t>	</a:t>
            </a:r>
            <a:endParaRPr lang="en-US" altLang="en-US" sz="2800" dirty="0">
              <a:latin typeface="Baskerville Old Face" panose="02020602080505020303" pitchFamily="18" charset="0"/>
            </a:endParaRP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63</a:t>
            </a:fld>
            <a:endParaRPr lang="en-US" altLang="en-US">
              <a:solidFill>
                <a:prstClr val="black">
                  <a:tint val="75000"/>
                </a:prstClr>
              </a:solidFill>
            </a:endParaRPr>
          </a:p>
        </p:txBody>
      </p:sp>
      <p:sp>
        <p:nvSpPr>
          <p:cNvPr id="5" name="TextBox 4"/>
          <p:cNvSpPr txBox="1"/>
          <p:nvPr/>
        </p:nvSpPr>
        <p:spPr>
          <a:xfrm>
            <a:off x="126124" y="325409"/>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Education Benefits</a:t>
            </a:r>
          </a:p>
        </p:txBody>
      </p:sp>
    </p:spTree>
    <p:extLst>
      <p:ext uri="{BB962C8B-B14F-4D97-AF65-F5344CB8AC3E}">
        <p14:creationId xmlns:p14="http://schemas.microsoft.com/office/powerpoint/2010/main" val="35326089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091" y="1396182"/>
            <a:ext cx="11014840" cy="4960171"/>
          </a:xfrm>
        </p:spPr>
        <p:txBody>
          <a:bodyPr>
            <a:normAutofit fontScale="77500" lnSpcReduction="20000"/>
          </a:bodyPr>
          <a:lstStyle/>
          <a:p>
            <a:pPr>
              <a:defRPr/>
            </a:pPr>
            <a:r>
              <a:rPr lang="en-US" sz="3200" dirty="0">
                <a:latin typeface="Baskerville Old Face" panose="02020602080505020303" pitchFamily="18" charset="0"/>
              </a:rPr>
              <a:t>VA offers home loan services to eligible veterans, some military personnel, and certain surviving spouses.</a:t>
            </a:r>
          </a:p>
          <a:p>
            <a:pPr>
              <a:defRPr/>
            </a:pPr>
            <a:endParaRPr lang="en-US" sz="2100" dirty="0">
              <a:latin typeface="Baskerville Old Face" panose="02020602080505020303" pitchFamily="18" charset="0"/>
            </a:endParaRPr>
          </a:p>
          <a:p>
            <a:pPr>
              <a:defRPr/>
            </a:pPr>
            <a:r>
              <a:rPr lang="en-US" sz="3200" dirty="0">
                <a:latin typeface="Baskerville Old Face" panose="02020602080505020303" pitchFamily="18" charset="0"/>
              </a:rPr>
              <a:t>VA is not a lender, rather VA will guarantee part of the loan against loss, which  allows the lender to give the veteran better loan terms and the possibility of no down payment. </a:t>
            </a:r>
          </a:p>
          <a:p>
            <a:pPr>
              <a:defRPr/>
            </a:pPr>
            <a:endParaRPr lang="en-US" sz="2100" dirty="0">
              <a:latin typeface="Baskerville Old Face" panose="02020602080505020303" pitchFamily="18" charset="0"/>
            </a:endParaRPr>
          </a:p>
          <a:p>
            <a:pPr>
              <a:defRPr/>
            </a:pPr>
            <a:r>
              <a:rPr lang="en-US" sz="3200" dirty="0">
                <a:latin typeface="Baskerville Old Face" panose="02020602080505020303" pitchFamily="18" charset="0"/>
              </a:rPr>
              <a:t>If a veteran has trouble paying their mortgage, they should contact a VA loan technician at 877-827-3702</a:t>
            </a:r>
            <a:r>
              <a:rPr lang="en-US" sz="3200" dirty="0"/>
              <a:t>.</a:t>
            </a:r>
            <a:endParaRPr lang="en-US" sz="3200" dirty="0">
              <a:latin typeface="Baskerville Old Face" panose="02020602080505020303" pitchFamily="18" charset="0"/>
            </a:endParaRPr>
          </a:p>
          <a:p>
            <a:pPr marL="0" indent="0">
              <a:buNone/>
              <a:defRPr/>
            </a:pPr>
            <a:endParaRPr lang="en-US" sz="2100" dirty="0">
              <a:latin typeface="Baskerville Old Face" panose="02020602080505020303" pitchFamily="18" charset="0"/>
            </a:endParaRPr>
          </a:p>
          <a:p>
            <a:pPr>
              <a:defRPr/>
            </a:pPr>
            <a:r>
              <a:rPr lang="en-US" sz="3200" dirty="0">
                <a:latin typeface="Baskerville Old Face" panose="02020602080505020303" pitchFamily="18" charset="0"/>
              </a:rPr>
              <a:t>Types of VA loan programs:</a:t>
            </a:r>
          </a:p>
          <a:p>
            <a:pPr>
              <a:defRPr/>
            </a:pPr>
            <a:endParaRPr lang="en-US" sz="1100" dirty="0">
              <a:latin typeface="Baskerville Old Face" panose="02020602080505020303" pitchFamily="18" charset="0"/>
            </a:endParaRPr>
          </a:p>
          <a:p>
            <a:pPr lvl="3">
              <a:defRPr/>
            </a:pPr>
            <a:r>
              <a:rPr lang="en-US" sz="3200" dirty="0">
                <a:latin typeface="Baskerville Old Face" panose="02020602080505020303" pitchFamily="18" charset="0"/>
              </a:rPr>
              <a:t>Guaranteed Loans</a:t>
            </a:r>
          </a:p>
          <a:p>
            <a:pPr lvl="3">
              <a:defRPr/>
            </a:pPr>
            <a:r>
              <a:rPr lang="en-US" sz="3200" dirty="0">
                <a:latin typeface="Baskerville Old Face" panose="02020602080505020303" pitchFamily="18" charset="0"/>
              </a:rPr>
              <a:t>Refinancing Loans</a:t>
            </a:r>
          </a:p>
          <a:p>
            <a:pPr lvl="3">
              <a:defRPr/>
            </a:pPr>
            <a:r>
              <a:rPr lang="en-US" sz="3200" dirty="0">
                <a:latin typeface="Baskerville Old Face" panose="02020602080505020303" pitchFamily="18" charset="0"/>
              </a:rPr>
              <a:t>Special Grants</a:t>
            </a:r>
          </a:p>
          <a:p>
            <a:pPr marL="1028700" lvl="3" indent="0">
              <a:buNone/>
              <a:defRPr/>
            </a:pPr>
            <a:endParaRPr lang="en-US" sz="3200" dirty="0">
              <a:latin typeface="Baskerville Old Face" panose="02020602080505020303" pitchFamily="18" charset="0"/>
            </a:endParaRP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64</a:t>
            </a:fld>
            <a:endParaRPr lang="en-US" altLang="en-US">
              <a:solidFill>
                <a:prstClr val="black">
                  <a:tint val="75000"/>
                </a:prstClr>
              </a:solidFill>
            </a:endParaRPr>
          </a:p>
        </p:txBody>
      </p:sp>
      <p:sp>
        <p:nvSpPr>
          <p:cNvPr id="5" name="TextBox 4"/>
          <p:cNvSpPr txBox="1"/>
          <p:nvPr/>
        </p:nvSpPr>
        <p:spPr>
          <a:xfrm>
            <a:off x="136634" y="325409"/>
            <a:ext cx="812246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Home Loan Guarantee </a:t>
            </a:r>
          </a:p>
        </p:txBody>
      </p:sp>
    </p:spTree>
    <p:extLst>
      <p:ext uri="{BB962C8B-B14F-4D97-AF65-F5344CB8AC3E}">
        <p14:creationId xmlns:p14="http://schemas.microsoft.com/office/powerpoint/2010/main" val="40407399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0621" y="1396181"/>
            <a:ext cx="10962289" cy="5043948"/>
          </a:xfrm>
        </p:spPr>
        <p:txBody>
          <a:bodyPr>
            <a:normAutofit/>
          </a:bodyPr>
          <a:lstStyle/>
          <a:p>
            <a:pPr>
              <a:spcBef>
                <a:spcPct val="0"/>
              </a:spcBef>
            </a:pPr>
            <a:r>
              <a:rPr lang="en-US" altLang="en-US" sz="2800" dirty="0">
                <a:latin typeface="Baskerville Old Face" panose="02020602080505020303" pitchFamily="18" charset="0"/>
              </a:rPr>
              <a:t>Service-members Group Life Insurance (SGLI) is low-cost term life insurance for service members and Reservists</a:t>
            </a:r>
          </a:p>
          <a:p>
            <a:pPr>
              <a:spcBef>
                <a:spcPct val="0"/>
              </a:spcBef>
            </a:pPr>
            <a:endParaRPr lang="en-US" altLang="en-US" sz="1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Traumatic SGLI is automatically included in SGLI and provides for payment up to $100,000 for service members who lose limbs or incur other serious injuries</a:t>
            </a:r>
          </a:p>
          <a:p>
            <a:pPr>
              <a:spcBef>
                <a:spcPct val="0"/>
              </a:spcBef>
            </a:pPr>
            <a:endParaRPr lang="en-US" altLang="en-US" sz="1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Veterans Group Life Insurance (VGLI) is a renewable term life insurance for veterans who want to convert their SGLI up to an amount not to exceed the coverage they had when separated from service. </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Service-Disabled Veterans Insurance </a:t>
            </a:r>
            <a:r>
              <a:rPr lang="en-US" sz="2800" dirty="0">
                <a:latin typeface="Baskerville Old Face" panose="02020602080505020303" pitchFamily="18" charset="0"/>
              </a:rPr>
              <a:t>provides low-cost coverage to eligible veterans</a:t>
            </a:r>
            <a:endParaRPr lang="en-US" altLang="en-US" sz="2800" dirty="0">
              <a:latin typeface="Baskerville Old Face" panose="02020602080505020303" pitchFamily="18" charset="0"/>
            </a:endParaRP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65</a:t>
            </a:fld>
            <a:endParaRPr lang="en-US" altLang="en-US">
              <a:solidFill>
                <a:prstClr val="black">
                  <a:tint val="75000"/>
                </a:prstClr>
              </a:solidFill>
            </a:endParaRPr>
          </a:p>
        </p:txBody>
      </p:sp>
      <p:sp>
        <p:nvSpPr>
          <p:cNvPr id="5" name="TextBox 4"/>
          <p:cNvSpPr txBox="1"/>
          <p:nvPr/>
        </p:nvSpPr>
        <p:spPr>
          <a:xfrm>
            <a:off x="115614" y="325409"/>
            <a:ext cx="814348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Life Insurance</a:t>
            </a:r>
          </a:p>
        </p:txBody>
      </p:sp>
    </p:spTree>
    <p:extLst>
      <p:ext uri="{BB962C8B-B14F-4D97-AF65-F5344CB8AC3E}">
        <p14:creationId xmlns:p14="http://schemas.microsoft.com/office/powerpoint/2010/main" val="814396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34509"/>
            <a:ext cx="10983309" cy="4905619"/>
          </a:xfrm>
        </p:spPr>
        <p:txBody>
          <a:bodyPr>
            <a:normAutofit/>
          </a:bodyPr>
          <a:lstStyle/>
          <a:p>
            <a:pPr marL="0" indent="0" algn="ctr">
              <a:spcBef>
                <a:spcPct val="0"/>
              </a:spcBef>
              <a:buNone/>
            </a:pPr>
            <a:r>
              <a:rPr lang="en-US" altLang="en-US" sz="2800" dirty="0">
                <a:latin typeface="Baskerville Old Face" panose="02020602080505020303" pitchFamily="18" charset="0"/>
              </a:rPr>
              <a:t>DIC is a flat rate monthly benefit that is paid to certain survivors.</a:t>
            </a:r>
          </a:p>
          <a:p>
            <a:pPr marL="0" indent="0" algn="ctr">
              <a:spcBef>
                <a:spcPct val="0"/>
              </a:spcBef>
              <a:buNone/>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Two of the most common ways to establish eligibility would be if the:</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Service-member died on active duty</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Veteran died from service-related disabilities, including disabilities that can be proven to be service-related (did not have to be receiving disability compensation before death)</a:t>
            </a:r>
          </a:p>
          <a:p>
            <a:pPr>
              <a:spcBef>
                <a:spcPct val="0"/>
              </a:spcBef>
            </a:pPr>
            <a:endParaRPr lang="en-US" altLang="en-US" sz="2800" dirty="0">
              <a:latin typeface="Baskerville Old Face" panose="02020602080505020303" pitchFamily="18" charset="0"/>
            </a:endParaRPr>
          </a:p>
          <a:p>
            <a:pPr>
              <a:spcBef>
                <a:spcPct val="0"/>
              </a:spcBef>
            </a:pPr>
            <a:r>
              <a:rPr lang="en-US" altLang="en-US" sz="2800" dirty="0">
                <a:latin typeface="Baskerville Old Face" panose="02020602080505020303" pitchFamily="18" charset="0"/>
              </a:rPr>
              <a:t>Eligibility could also be established if the veteran was deemed permanently and totally disabled by VA at the time of death</a:t>
            </a: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66</a:t>
            </a:fld>
            <a:endParaRPr lang="en-US" altLang="en-US">
              <a:solidFill>
                <a:prstClr val="black">
                  <a:tint val="75000"/>
                </a:prstClr>
              </a:solidFill>
            </a:endParaRPr>
          </a:p>
        </p:txBody>
      </p:sp>
      <p:sp>
        <p:nvSpPr>
          <p:cNvPr id="5" name="TextBox 4"/>
          <p:cNvSpPr txBox="1"/>
          <p:nvPr/>
        </p:nvSpPr>
        <p:spPr>
          <a:xfrm>
            <a:off x="136634" y="0"/>
            <a:ext cx="8473966" cy="1261884"/>
          </a:xfrm>
          <a:prstGeom prst="rect">
            <a:avLst/>
          </a:prstGeom>
          <a:noFill/>
        </p:spPr>
        <p:txBody>
          <a:bodyPr wrap="square" rtlCol="0">
            <a:spAutoFit/>
          </a:bodyPr>
          <a:lstStyle/>
          <a:p>
            <a:pPr defTabSz="685800" eaLnBrk="0" fontAlgn="base" hangingPunct="0">
              <a:spcBef>
                <a:spcPct val="0"/>
              </a:spcBef>
              <a:spcAft>
                <a:spcPct val="0"/>
              </a:spcAft>
              <a:defRPr/>
            </a:pPr>
            <a:r>
              <a:rPr lang="en-US" altLang="en-US" sz="3800" b="1" dirty="0">
                <a:latin typeface="Baskerville Old Face" panose="02020602080505020303" pitchFamily="18" charset="0"/>
              </a:rPr>
              <a:t>Dependency and Indemnity Compensation (DIC)</a:t>
            </a:r>
            <a:endParaRPr lang="en-US" sz="3800" b="1" dirty="0">
              <a:solidFill>
                <a:prstClr val="black"/>
              </a:solidFill>
              <a:latin typeface="Baskerville Old Face" panose="02020602080505020303" pitchFamily="18" charset="0"/>
              <a:cs typeface="Arial" panose="020B0604020202020204" pitchFamily="34" charset="0"/>
            </a:endParaRPr>
          </a:p>
        </p:txBody>
      </p:sp>
    </p:spTree>
    <p:extLst>
      <p:ext uri="{BB962C8B-B14F-4D97-AF65-F5344CB8AC3E}">
        <p14:creationId xmlns:p14="http://schemas.microsoft.com/office/powerpoint/2010/main" val="420833183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34510"/>
            <a:ext cx="10993821" cy="4821842"/>
          </a:xfrm>
        </p:spPr>
        <p:txBody>
          <a:bodyPr>
            <a:noAutofit/>
          </a:bodyPr>
          <a:lstStyle/>
          <a:p>
            <a:pPr marL="0" indent="0">
              <a:buNone/>
            </a:pPr>
            <a:r>
              <a:rPr lang="en-US" altLang="en-US" sz="3000" b="1" u="sng" dirty="0">
                <a:latin typeface="Baskerville Old Face" panose="02020602080505020303" pitchFamily="18" charset="0"/>
              </a:rPr>
              <a:t>Burial</a:t>
            </a:r>
          </a:p>
          <a:p>
            <a:r>
              <a:rPr lang="en-US" altLang="en-US" sz="2800" dirty="0">
                <a:latin typeface="Baskerville Old Face" panose="02020602080505020303" pitchFamily="18" charset="0"/>
              </a:rPr>
              <a:t>VA offers certain benefits and services to honor deceased veterans to include burial flags, burial allowance, plot or interment allowance, and transportation allowance</a:t>
            </a:r>
            <a:endParaRPr lang="en-US" altLang="en-US" sz="1400" dirty="0">
              <a:latin typeface="Baskerville Old Face" panose="02020602080505020303" pitchFamily="18" charset="0"/>
            </a:endParaRPr>
          </a:p>
          <a:p>
            <a:pPr marL="0" indent="0">
              <a:buNone/>
            </a:pPr>
            <a:r>
              <a:rPr lang="en-US" altLang="en-US" sz="3000" b="1" u="sng" dirty="0">
                <a:latin typeface="Baskerville Old Face" panose="02020602080505020303" pitchFamily="18" charset="0"/>
              </a:rPr>
              <a:t>Headstones and Markers</a:t>
            </a:r>
          </a:p>
          <a:p>
            <a:r>
              <a:rPr lang="en-US" altLang="en-US" sz="2800" dirty="0">
                <a:latin typeface="Baskerville Old Face" panose="02020602080505020303" pitchFamily="18" charset="0"/>
              </a:rPr>
              <a:t>VA can furnish a marker or headstone for the unmarked grave of an eligible veteran</a:t>
            </a:r>
            <a:endParaRPr lang="en-US" altLang="en-US" sz="1400" dirty="0">
              <a:latin typeface="Baskerville Old Face" panose="02020602080505020303" pitchFamily="18" charset="0"/>
            </a:endParaRPr>
          </a:p>
          <a:p>
            <a:pPr marL="0" indent="0">
              <a:buNone/>
            </a:pPr>
            <a:r>
              <a:rPr lang="en-US" altLang="en-US" sz="3000" b="1" u="sng" dirty="0">
                <a:latin typeface="Baskerville Old Face" panose="02020602080505020303" pitchFamily="18" charset="0"/>
              </a:rPr>
              <a:t>Presidential Memorial Certificate</a:t>
            </a:r>
          </a:p>
          <a:p>
            <a:r>
              <a:rPr lang="en-US" altLang="en-US" sz="2700" dirty="0">
                <a:latin typeface="Baskerville Old Face" panose="02020602080505020303" pitchFamily="18" charset="0"/>
              </a:rPr>
              <a:t>A Presidential Memorial Certificate (PMC) is a paper certificate that bears the official signature of the current President of the United States. This certificate can be requested by any of the veteran’s loved ones</a:t>
            </a: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67</a:t>
            </a:fld>
            <a:endParaRPr lang="en-US" altLang="en-US">
              <a:solidFill>
                <a:prstClr val="black">
                  <a:tint val="75000"/>
                </a:prstClr>
              </a:solidFill>
            </a:endParaRPr>
          </a:p>
        </p:txBody>
      </p:sp>
      <p:sp>
        <p:nvSpPr>
          <p:cNvPr id="5" name="TextBox 4"/>
          <p:cNvSpPr txBox="1"/>
          <p:nvPr/>
        </p:nvSpPr>
        <p:spPr>
          <a:xfrm>
            <a:off x="126124" y="325409"/>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Burial Benefits</a:t>
            </a:r>
          </a:p>
        </p:txBody>
      </p:sp>
    </p:spTree>
    <p:extLst>
      <p:ext uri="{BB962C8B-B14F-4D97-AF65-F5344CB8AC3E}">
        <p14:creationId xmlns:p14="http://schemas.microsoft.com/office/powerpoint/2010/main" val="20914488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110" y="1839310"/>
            <a:ext cx="10972800" cy="4517042"/>
          </a:xfrm>
        </p:spPr>
        <p:txBody>
          <a:bodyPr>
            <a:noAutofit/>
          </a:bodyPr>
          <a:lstStyle/>
          <a:p>
            <a:pPr marL="0" indent="0">
              <a:buNone/>
            </a:pPr>
            <a:r>
              <a:rPr lang="en-US" altLang="en-US" sz="3000" b="1" u="sng" dirty="0">
                <a:latin typeface="Baskerville Old Face" panose="02020602080505020303" pitchFamily="18" charset="0"/>
              </a:rPr>
              <a:t>Pre-need eligibility for burial in a VA cemetery </a:t>
            </a:r>
          </a:p>
          <a:p>
            <a:r>
              <a:rPr lang="en-US" altLang="en-US" sz="3000" dirty="0">
                <a:latin typeface="Baskerville Old Face" panose="02020602080505020303" pitchFamily="18" charset="0"/>
              </a:rPr>
              <a:t>Veterans can apply to find out in advance if they can be buried in a VA national cemetery. This is called a pre-need determination of eligibility—and it can help make the burial planning process easier for the veteran’s family members in their time of need.</a:t>
            </a:r>
          </a:p>
          <a:p>
            <a:endParaRPr lang="en-US" altLang="en-US" sz="3000" dirty="0">
              <a:latin typeface="Baskerville Old Face" panose="02020602080505020303" pitchFamily="18" charset="0"/>
            </a:endParaRPr>
          </a:p>
          <a:p>
            <a:r>
              <a:rPr lang="en-US" altLang="en-US" sz="3000" dirty="0">
                <a:latin typeface="Baskerville Old Face" panose="02020602080505020303" pitchFamily="18" charset="0"/>
              </a:rPr>
              <a:t>This is not a reservation; receiving a pre-need determination of eligibility doesn’t guarantee that the veteran will be buried in a specific VA national cemetery or a specific plot.</a:t>
            </a:r>
          </a:p>
        </p:txBody>
      </p:sp>
      <p:sp>
        <p:nvSpPr>
          <p:cNvPr id="4" name="Slide Number Placeholder 3"/>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68</a:t>
            </a:fld>
            <a:endParaRPr lang="en-US" altLang="en-US">
              <a:solidFill>
                <a:prstClr val="black">
                  <a:tint val="75000"/>
                </a:prstClr>
              </a:solidFill>
            </a:endParaRPr>
          </a:p>
        </p:txBody>
      </p:sp>
      <p:sp>
        <p:nvSpPr>
          <p:cNvPr id="5" name="TextBox 4"/>
          <p:cNvSpPr txBox="1"/>
          <p:nvPr/>
        </p:nvSpPr>
        <p:spPr>
          <a:xfrm>
            <a:off x="126124" y="325409"/>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Burial Benefits</a:t>
            </a:r>
          </a:p>
        </p:txBody>
      </p:sp>
    </p:spTree>
    <p:extLst>
      <p:ext uri="{BB962C8B-B14F-4D97-AF65-F5344CB8AC3E}">
        <p14:creationId xmlns:p14="http://schemas.microsoft.com/office/powerpoint/2010/main" val="30013239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3DB6-F9F7-4584-057A-A0D5664C02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33FBC5-6C28-B076-9995-5AD00EC459E6}"/>
              </a:ext>
            </a:extLst>
          </p:cNvPr>
          <p:cNvSpPr>
            <a:spLocks noGrp="1"/>
          </p:cNvSpPr>
          <p:nvPr>
            <p:ph idx="1"/>
          </p:nvPr>
        </p:nvSpPr>
        <p:spPr>
          <a:xfrm>
            <a:off x="620110" y="1839310"/>
            <a:ext cx="10972800" cy="4517042"/>
          </a:xfrm>
        </p:spPr>
        <p:txBody>
          <a:bodyPr>
            <a:noAutofit/>
          </a:bodyPr>
          <a:lstStyle/>
          <a:p>
            <a:pPr marL="0" indent="0">
              <a:buNone/>
            </a:pPr>
            <a:r>
              <a:rPr lang="en-US" altLang="en-US" sz="3000" dirty="0">
                <a:latin typeface="Baskerville Old Face" panose="02020602080505020303" pitchFamily="18" charset="0"/>
              </a:rPr>
              <a:t>SSVF  (Supportive Service for Veterans and their Families)</a:t>
            </a:r>
          </a:p>
          <a:p>
            <a:pPr marL="0" indent="0">
              <a:buNone/>
            </a:pPr>
            <a:endParaRPr lang="en-US" altLang="en-US" sz="3000" dirty="0">
              <a:latin typeface="Baskerville Old Face" panose="02020602080505020303" pitchFamily="18" charset="0"/>
            </a:endParaRPr>
          </a:p>
          <a:p>
            <a:pPr marL="0" indent="0">
              <a:buNone/>
            </a:pPr>
            <a:r>
              <a:rPr lang="en-US" dirty="0"/>
              <a:t>For very low-income Veterans, SSVF provides case management and supportive services to prevent the imminent loss of a Veteran’s home or identify a new, more suitable housing situation for the individual and his or her family; or to rapidly re-house Veterans and their families who are homeless and might remain homeless without this assistance.</a:t>
            </a:r>
            <a:endParaRPr lang="en-US" altLang="en-US" sz="3000" dirty="0">
              <a:latin typeface="Baskerville Old Face" panose="02020602080505020303" pitchFamily="18" charset="0"/>
            </a:endParaRPr>
          </a:p>
        </p:txBody>
      </p:sp>
      <p:sp>
        <p:nvSpPr>
          <p:cNvPr id="4" name="Slide Number Placeholder 3">
            <a:extLst>
              <a:ext uri="{FF2B5EF4-FFF2-40B4-BE49-F238E27FC236}">
                <a16:creationId xmlns:a16="http://schemas.microsoft.com/office/drawing/2014/main" id="{F8C868C1-5648-C477-ED49-635FB3034A1F}"/>
              </a:ext>
            </a:extLst>
          </p:cNvPr>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69</a:t>
            </a:fld>
            <a:endParaRPr lang="en-US" altLang="en-US">
              <a:solidFill>
                <a:prstClr val="black">
                  <a:tint val="75000"/>
                </a:prstClr>
              </a:solidFill>
            </a:endParaRPr>
          </a:p>
        </p:txBody>
      </p:sp>
      <p:sp>
        <p:nvSpPr>
          <p:cNvPr id="5" name="TextBox 4">
            <a:extLst>
              <a:ext uri="{FF2B5EF4-FFF2-40B4-BE49-F238E27FC236}">
                <a16:creationId xmlns:a16="http://schemas.microsoft.com/office/drawing/2014/main" id="{A64FD199-CC49-DF1B-9D70-7B1027CF03D8}"/>
              </a:ext>
            </a:extLst>
          </p:cNvPr>
          <p:cNvSpPr txBox="1"/>
          <p:nvPr/>
        </p:nvSpPr>
        <p:spPr>
          <a:xfrm>
            <a:off x="126124" y="325409"/>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Homelessness </a:t>
            </a:r>
          </a:p>
        </p:txBody>
      </p:sp>
    </p:spTree>
    <p:extLst>
      <p:ext uri="{BB962C8B-B14F-4D97-AF65-F5344CB8AC3E}">
        <p14:creationId xmlns:p14="http://schemas.microsoft.com/office/powerpoint/2010/main" val="28622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98B35-11E1-9D12-7267-29DC46A570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7C3E56-6361-D6D5-C768-D4A4B72C9348}"/>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Important Facts about PBAs</a:t>
            </a:r>
          </a:p>
        </p:txBody>
      </p:sp>
      <p:sp>
        <p:nvSpPr>
          <p:cNvPr id="19459" name="Content Placeholder 2">
            <a:extLst>
              <a:ext uri="{FF2B5EF4-FFF2-40B4-BE49-F238E27FC236}">
                <a16:creationId xmlns:a16="http://schemas.microsoft.com/office/drawing/2014/main" id="{9606E3F2-6334-01E3-1A13-E84CE6842D57}"/>
              </a:ext>
            </a:extLst>
          </p:cNvPr>
          <p:cNvSpPr>
            <a:spLocks noGrp="1"/>
          </p:cNvSpPr>
          <p:nvPr>
            <p:ph idx="1"/>
          </p:nvPr>
        </p:nvSpPr>
        <p:spPr>
          <a:xfrm>
            <a:off x="633044" y="1614606"/>
            <a:ext cx="10937631" cy="4351338"/>
          </a:xfrm>
        </p:spPr>
        <p:txBody>
          <a:bodyPr>
            <a:normAutofit fontScale="92500" lnSpcReduction="10000"/>
          </a:bodyPr>
          <a:lstStyle/>
          <a:p>
            <a:pPr marL="0" indent="0">
              <a:buNone/>
            </a:pPr>
            <a:r>
              <a:rPr lang="en-US" altLang="en-US" b="1" dirty="0"/>
              <a:t>Important items to know about PBAs:</a:t>
            </a:r>
          </a:p>
          <a:p>
            <a:pPr marL="0" indent="0">
              <a:buNone/>
            </a:pPr>
            <a:endParaRPr lang="en-US" altLang="en-US" b="1" dirty="0"/>
          </a:p>
          <a:p>
            <a:r>
              <a:rPr lang="en-US" altLang="en-US" dirty="0"/>
              <a:t>PBAs are the face of the VFW as they are often times the first person a veteran or family member comes to needing help; remember a smile goes a long way! </a:t>
            </a:r>
          </a:p>
          <a:p>
            <a:pPr marL="0" indent="0">
              <a:buNone/>
            </a:pPr>
            <a:endParaRPr lang="en-US" altLang="en-US" dirty="0"/>
          </a:p>
          <a:p>
            <a:r>
              <a:rPr lang="en-US" altLang="en-US" dirty="0"/>
              <a:t>Given that PBAs are not accredited they cannot represent veterans and should refer claimants to their DSO immediately to ensure the earliest effective date for their claim. </a:t>
            </a:r>
            <a:r>
              <a:rPr lang="en-US" altLang="en-US" dirty="0">
                <a:highlight>
                  <a:srgbClr val="FFFF00"/>
                </a:highlight>
              </a:rPr>
              <a:t> </a:t>
            </a:r>
          </a:p>
          <a:p>
            <a:pPr marL="0" indent="0">
              <a:buNone/>
            </a:pPr>
            <a:endParaRPr lang="en-US" altLang="en-US" dirty="0"/>
          </a:p>
          <a:p>
            <a:pPr marL="0" indent="0">
              <a:buNone/>
            </a:pPr>
            <a:r>
              <a:rPr lang="en-US" altLang="en-US" dirty="0"/>
              <a:t>• PBAs must not retain any records for the veterans they assist. Doing so is a violation of VFW policy and a violation of the veteran’s privacy</a:t>
            </a:r>
          </a:p>
          <a:p>
            <a:pPr marL="0" indent="0">
              <a:buNone/>
            </a:pPr>
            <a:endParaRPr lang="en-US" altLang="en-US" dirty="0"/>
          </a:p>
        </p:txBody>
      </p:sp>
      <p:sp>
        <p:nvSpPr>
          <p:cNvPr id="3" name="Slide Number Placeholder 2">
            <a:extLst>
              <a:ext uri="{FF2B5EF4-FFF2-40B4-BE49-F238E27FC236}">
                <a16:creationId xmlns:a16="http://schemas.microsoft.com/office/drawing/2014/main" id="{60B32572-7DBD-5BD7-9BA5-480C994C5937}"/>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9802254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8CFBB-6BBC-3413-9EC5-C63326BAC85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F896A-0132-8126-6003-33B2E43FC676}"/>
              </a:ext>
            </a:extLst>
          </p:cNvPr>
          <p:cNvSpPr>
            <a:spLocks noGrp="1"/>
          </p:cNvSpPr>
          <p:nvPr>
            <p:ph idx="1"/>
          </p:nvPr>
        </p:nvSpPr>
        <p:spPr>
          <a:xfrm>
            <a:off x="609600" y="1839308"/>
            <a:ext cx="10972800" cy="4517042"/>
          </a:xfrm>
        </p:spPr>
        <p:txBody>
          <a:bodyPr>
            <a:noAutofit/>
          </a:bodyPr>
          <a:lstStyle/>
          <a:p>
            <a:pPr marL="0" indent="0">
              <a:buNone/>
            </a:pPr>
            <a:r>
              <a:rPr lang="en-US" b="1" dirty="0"/>
              <a:t>1-877-4AID VET (877-424-3838)</a:t>
            </a:r>
          </a:p>
          <a:p>
            <a:pPr marL="0" indent="0">
              <a:buNone/>
            </a:pPr>
            <a:endParaRPr lang="en-US" altLang="en-US" sz="3000" dirty="0">
              <a:latin typeface="Baskerville Old Face" panose="02020602080505020303" pitchFamily="18" charset="0"/>
            </a:endParaRPr>
          </a:p>
          <a:p>
            <a:pPr marL="0" indent="0">
              <a:buNone/>
            </a:pPr>
            <a:r>
              <a:rPr lang="en-US" altLang="en-US" sz="3000" dirty="0">
                <a:latin typeface="Baskerville Old Face" panose="02020602080505020303" pitchFamily="18" charset="0"/>
              </a:rPr>
              <a:t>SSVF (Support Services of Veterans and their families) </a:t>
            </a:r>
          </a:p>
          <a:p>
            <a:pPr marL="0" indent="0">
              <a:buNone/>
            </a:pPr>
            <a:r>
              <a:rPr lang="en-US" altLang="en-US" sz="3000" dirty="0">
                <a:latin typeface="Baskerville Old Face" panose="02020602080505020303" pitchFamily="18" charset="0"/>
              </a:rPr>
              <a:t>Providers:</a:t>
            </a:r>
          </a:p>
          <a:p>
            <a:r>
              <a:rPr lang="en-US" altLang="en-US" sz="3000" dirty="0">
                <a:latin typeface="Baskerville Old Face" panose="02020602080505020303" pitchFamily="18" charset="0"/>
              </a:rPr>
              <a:t>Veterans Leadership Program </a:t>
            </a:r>
          </a:p>
          <a:p>
            <a:r>
              <a:rPr lang="en-US" altLang="en-US" sz="3000" dirty="0">
                <a:latin typeface="Baskerville Old Face" panose="02020602080505020303" pitchFamily="18" charset="0"/>
              </a:rPr>
              <a:t>YMCA Greater </a:t>
            </a:r>
          </a:p>
          <a:p>
            <a:r>
              <a:rPr lang="en-US" altLang="en-US" sz="3000" dirty="0">
                <a:latin typeface="Baskerville Old Face" panose="02020602080505020303" pitchFamily="18" charset="0"/>
              </a:rPr>
              <a:t>Community Action Agency of Delaware Inc </a:t>
            </a:r>
          </a:p>
          <a:p>
            <a:r>
              <a:rPr lang="en-US" altLang="en-US" sz="3000" dirty="0">
                <a:latin typeface="Baskerville Old Face" panose="02020602080505020303" pitchFamily="18" charset="0"/>
              </a:rPr>
              <a:t>Lawerence County Social Services </a:t>
            </a:r>
          </a:p>
          <a:p>
            <a:pPr marL="0" indent="0">
              <a:buNone/>
            </a:pPr>
            <a:endParaRPr lang="en-US" altLang="en-US" sz="3000" dirty="0">
              <a:latin typeface="Baskerville Old Face" panose="02020602080505020303" pitchFamily="18" charset="0"/>
            </a:endParaRPr>
          </a:p>
          <a:p>
            <a:pPr marL="0" indent="0">
              <a:buNone/>
            </a:pPr>
            <a:endParaRPr lang="en-US" altLang="en-US" sz="3000" dirty="0">
              <a:latin typeface="Baskerville Old Face" panose="02020602080505020303" pitchFamily="18" charset="0"/>
            </a:endParaRPr>
          </a:p>
        </p:txBody>
      </p:sp>
      <p:sp>
        <p:nvSpPr>
          <p:cNvPr id="4" name="Slide Number Placeholder 3">
            <a:extLst>
              <a:ext uri="{FF2B5EF4-FFF2-40B4-BE49-F238E27FC236}">
                <a16:creationId xmlns:a16="http://schemas.microsoft.com/office/drawing/2014/main" id="{3001BCF9-CF23-BE4D-ADF9-E986E56EA778}"/>
              </a:ext>
            </a:extLst>
          </p:cNvPr>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70</a:t>
            </a:fld>
            <a:endParaRPr lang="en-US" altLang="en-US">
              <a:solidFill>
                <a:prstClr val="black">
                  <a:tint val="75000"/>
                </a:prstClr>
              </a:solidFill>
            </a:endParaRPr>
          </a:p>
        </p:txBody>
      </p:sp>
      <p:sp>
        <p:nvSpPr>
          <p:cNvPr id="5" name="TextBox 4">
            <a:extLst>
              <a:ext uri="{FF2B5EF4-FFF2-40B4-BE49-F238E27FC236}">
                <a16:creationId xmlns:a16="http://schemas.microsoft.com/office/drawing/2014/main" id="{29FA4417-0C53-31B5-4345-CE5154A7D803}"/>
              </a:ext>
            </a:extLst>
          </p:cNvPr>
          <p:cNvSpPr txBox="1"/>
          <p:nvPr/>
        </p:nvSpPr>
        <p:spPr>
          <a:xfrm>
            <a:off x="477627" y="311122"/>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Homelessness </a:t>
            </a:r>
          </a:p>
        </p:txBody>
      </p:sp>
    </p:spTree>
    <p:extLst>
      <p:ext uri="{BB962C8B-B14F-4D97-AF65-F5344CB8AC3E}">
        <p14:creationId xmlns:p14="http://schemas.microsoft.com/office/powerpoint/2010/main" val="42839719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548AC-8637-63A6-E8D2-9BC78B4216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80C2E-C50A-7BFE-E417-D78C1258F7A7}"/>
              </a:ext>
            </a:extLst>
          </p:cNvPr>
          <p:cNvSpPr>
            <a:spLocks noGrp="1"/>
          </p:cNvSpPr>
          <p:nvPr>
            <p:ph idx="1"/>
          </p:nvPr>
        </p:nvSpPr>
        <p:spPr>
          <a:xfrm>
            <a:off x="620110" y="1839310"/>
            <a:ext cx="10972800" cy="4517042"/>
          </a:xfrm>
        </p:spPr>
        <p:txBody>
          <a:bodyPr>
            <a:noAutofit/>
          </a:bodyPr>
          <a:lstStyle/>
          <a:p>
            <a:r>
              <a:rPr lang="en-US" altLang="en-US" sz="3000" dirty="0">
                <a:latin typeface="Baskerville Old Face" panose="02020602080505020303" pitchFamily="18" charset="0"/>
              </a:rPr>
              <a:t>Catholic Charities of the Dioceses of Allentown</a:t>
            </a:r>
          </a:p>
          <a:p>
            <a:endParaRPr lang="en-US" altLang="en-US" sz="3000" dirty="0">
              <a:latin typeface="Baskerville Old Face" panose="02020602080505020303" pitchFamily="18" charset="0"/>
            </a:endParaRPr>
          </a:p>
          <a:p>
            <a:r>
              <a:rPr lang="en-US" altLang="en-US" sz="3000" dirty="0">
                <a:latin typeface="Baskerville Old Face" panose="02020602080505020303" pitchFamily="18" charset="0"/>
              </a:rPr>
              <a:t>Volunteers of America of PA </a:t>
            </a:r>
          </a:p>
          <a:p>
            <a:pPr marL="0" indent="0">
              <a:buNone/>
            </a:pPr>
            <a:endParaRPr lang="en-US" altLang="en-US" sz="3000" dirty="0">
              <a:latin typeface="Baskerville Old Face" panose="02020602080505020303" pitchFamily="18" charset="0"/>
            </a:endParaRPr>
          </a:p>
          <a:p>
            <a:r>
              <a:rPr lang="en-US" altLang="en-US" sz="3000" dirty="0">
                <a:latin typeface="Baskerville Old Face" panose="02020602080505020303" pitchFamily="18" charset="0"/>
              </a:rPr>
              <a:t>Commission of Economic Opportunity of Luzerne County</a:t>
            </a:r>
          </a:p>
          <a:p>
            <a:endParaRPr lang="en-US" altLang="en-US" sz="3000" dirty="0">
              <a:latin typeface="Baskerville Old Face" panose="02020602080505020303" pitchFamily="18" charset="0"/>
            </a:endParaRPr>
          </a:p>
          <a:p>
            <a:r>
              <a:rPr lang="en-US" altLang="en-US" sz="3000" dirty="0">
                <a:latin typeface="Baskerville Old Face" panose="02020602080505020303" pitchFamily="18" charset="0"/>
              </a:rPr>
              <a:t>Solider On </a:t>
            </a:r>
          </a:p>
        </p:txBody>
      </p:sp>
      <p:sp>
        <p:nvSpPr>
          <p:cNvPr id="4" name="Slide Number Placeholder 3">
            <a:extLst>
              <a:ext uri="{FF2B5EF4-FFF2-40B4-BE49-F238E27FC236}">
                <a16:creationId xmlns:a16="http://schemas.microsoft.com/office/drawing/2014/main" id="{DD04E7DB-A6D2-50F0-22FD-8D3FC32491E4}"/>
              </a:ext>
            </a:extLst>
          </p:cNvPr>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71</a:t>
            </a:fld>
            <a:endParaRPr lang="en-US" altLang="en-US">
              <a:solidFill>
                <a:prstClr val="black">
                  <a:tint val="75000"/>
                </a:prstClr>
              </a:solidFill>
            </a:endParaRPr>
          </a:p>
        </p:txBody>
      </p:sp>
      <p:sp>
        <p:nvSpPr>
          <p:cNvPr id="5" name="TextBox 4">
            <a:extLst>
              <a:ext uri="{FF2B5EF4-FFF2-40B4-BE49-F238E27FC236}">
                <a16:creationId xmlns:a16="http://schemas.microsoft.com/office/drawing/2014/main" id="{05127D5F-C9A9-3C46-9117-B3D1836394AE}"/>
              </a:ext>
            </a:extLst>
          </p:cNvPr>
          <p:cNvSpPr txBox="1"/>
          <p:nvPr/>
        </p:nvSpPr>
        <p:spPr>
          <a:xfrm>
            <a:off x="477627" y="311122"/>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Homelessness </a:t>
            </a:r>
          </a:p>
        </p:txBody>
      </p:sp>
    </p:spTree>
    <p:extLst>
      <p:ext uri="{BB962C8B-B14F-4D97-AF65-F5344CB8AC3E}">
        <p14:creationId xmlns:p14="http://schemas.microsoft.com/office/powerpoint/2010/main" val="407668871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4DF8D-D556-99B0-29A2-474677AC01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5D36B1-0928-768E-D9CA-7B6473DAC1B9}"/>
              </a:ext>
            </a:extLst>
          </p:cNvPr>
          <p:cNvSpPr>
            <a:spLocks noGrp="1"/>
          </p:cNvSpPr>
          <p:nvPr>
            <p:ph idx="1"/>
          </p:nvPr>
        </p:nvSpPr>
        <p:spPr>
          <a:xfrm>
            <a:off x="620110" y="1839310"/>
            <a:ext cx="10972800" cy="4517042"/>
          </a:xfrm>
        </p:spPr>
        <p:txBody>
          <a:bodyPr>
            <a:noAutofit/>
          </a:bodyPr>
          <a:lstStyle/>
          <a:p>
            <a:r>
              <a:rPr lang="en-US" altLang="en-US" sz="3000" dirty="0">
                <a:latin typeface="Baskerville Old Face" panose="02020602080505020303" pitchFamily="18" charset="0"/>
              </a:rPr>
              <a:t>HUDVASH </a:t>
            </a:r>
          </a:p>
          <a:p>
            <a:endParaRPr lang="en-US" altLang="en-US" sz="3000" dirty="0">
              <a:latin typeface="Baskerville Old Face" panose="02020602080505020303" pitchFamily="18" charset="0"/>
            </a:endParaRPr>
          </a:p>
          <a:p>
            <a:r>
              <a:rPr lang="en-US" dirty="0"/>
              <a:t>HUD-VASH is a collaborative program that pairs HUD’s Housing Choice Voucher (HCV) rental assistance with VA case management and supportive services. These services are designed to help homeless Veterans and their families obtain permanent housing and access the health care, mental health treatment, and other supports necessary to help them improve their quality of life and maintain housing over time.</a:t>
            </a:r>
            <a:endParaRPr lang="en-US" altLang="en-US" sz="3000" dirty="0">
              <a:latin typeface="Baskerville Old Face" panose="02020602080505020303" pitchFamily="18" charset="0"/>
            </a:endParaRPr>
          </a:p>
        </p:txBody>
      </p:sp>
      <p:sp>
        <p:nvSpPr>
          <p:cNvPr id="4" name="Slide Number Placeholder 3">
            <a:extLst>
              <a:ext uri="{FF2B5EF4-FFF2-40B4-BE49-F238E27FC236}">
                <a16:creationId xmlns:a16="http://schemas.microsoft.com/office/drawing/2014/main" id="{66494E04-F8A1-4107-123D-CC0F27D01D10}"/>
              </a:ext>
            </a:extLst>
          </p:cNvPr>
          <p:cNvSpPr>
            <a:spLocks noGrp="1"/>
          </p:cNvSpPr>
          <p:nvPr>
            <p:ph type="sldNum" sz="quarter" idx="12"/>
          </p:nvPr>
        </p:nvSpPr>
        <p:spPr/>
        <p:txBody>
          <a:bodyPr/>
          <a:lstStyle/>
          <a:p>
            <a:pPr defTabSz="685800" eaLnBrk="0" fontAlgn="base" hangingPunct="0">
              <a:spcBef>
                <a:spcPct val="0"/>
              </a:spcBef>
              <a:spcAft>
                <a:spcPct val="0"/>
              </a:spcAft>
              <a:defRPr/>
            </a:pPr>
            <a:fld id="{A52124A5-1B9B-4B07-834C-F8730363EEE2}" type="slidenum">
              <a:rPr lang="en-US" altLang="en-US">
                <a:solidFill>
                  <a:prstClr val="black">
                    <a:tint val="75000"/>
                  </a:prstClr>
                </a:solidFill>
              </a:rPr>
              <a:pPr defTabSz="685800" eaLnBrk="0" fontAlgn="base" hangingPunct="0">
                <a:spcBef>
                  <a:spcPct val="0"/>
                </a:spcBef>
                <a:spcAft>
                  <a:spcPct val="0"/>
                </a:spcAft>
                <a:defRPr/>
              </a:pPr>
              <a:t>72</a:t>
            </a:fld>
            <a:endParaRPr lang="en-US" altLang="en-US">
              <a:solidFill>
                <a:prstClr val="black">
                  <a:tint val="75000"/>
                </a:prstClr>
              </a:solidFill>
            </a:endParaRPr>
          </a:p>
        </p:txBody>
      </p:sp>
      <p:sp>
        <p:nvSpPr>
          <p:cNvPr id="5" name="TextBox 4">
            <a:extLst>
              <a:ext uri="{FF2B5EF4-FFF2-40B4-BE49-F238E27FC236}">
                <a16:creationId xmlns:a16="http://schemas.microsoft.com/office/drawing/2014/main" id="{23D35F49-DB82-0DD3-4F27-4EA820D158C7}"/>
              </a:ext>
            </a:extLst>
          </p:cNvPr>
          <p:cNvSpPr txBox="1"/>
          <p:nvPr/>
        </p:nvSpPr>
        <p:spPr>
          <a:xfrm>
            <a:off x="477627" y="311122"/>
            <a:ext cx="8132973" cy="677108"/>
          </a:xfrm>
          <a:prstGeom prst="rect">
            <a:avLst/>
          </a:prstGeom>
          <a:noFill/>
        </p:spPr>
        <p:txBody>
          <a:bodyPr wrap="square" rtlCol="0">
            <a:spAutoFit/>
          </a:bodyPr>
          <a:lstStyle/>
          <a:p>
            <a:pPr defTabSz="685800" eaLnBrk="0" fontAlgn="base" hangingPunct="0">
              <a:spcBef>
                <a:spcPct val="0"/>
              </a:spcBef>
              <a:spcAft>
                <a:spcPct val="0"/>
              </a:spcAft>
              <a:defRPr/>
            </a:pPr>
            <a:r>
              <a:rPr lang="en-US" sz="3800" b="1" dirty="0">
                <a:solidFill>
                  <a:prstClr val="black"/>
                </a:solidFill>
                <a:latin typeface="Baskerville Old Face" panose="02020602080505020303" pitchFamily="18" charset="0"/>
                <a:cs typeface="Arial" panose="020B0604020202020204" pitchFamily="34" charset="0"/>
              </a:rPr>
              <a:t>Homelessness </a:t>
            </a:r>
          </a:p>
        </p:txBody>
      </p:sp>
    </p:spTree>
    <p:extLst>
      <p:ext uri="{BB962C8B-B14F-4D97-AF65-F5344CB8AC3E}">
        <p14:creationId xmlns:p14="http://schemas.microsoft.com/office/powerpoint/2010/main" val="10797140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0D307-A759-6334-E3FB-6AC7CF87DF6C}"/>
              </a:ext>
            </a:extLst>
          </p:cNvPr>
          <p:cNvSpPr>
            <a:spLocks noGrp="1"/>
          </p:cNvSpPr>
          <p:nvPr>
            <p:ph type="ctrTitle"/>
          </p:nvPr>
        </p:nvSpPr>
        <p:spPr/>
        <p:txBody>
          <a:bodyPr/>
          <a:lstStyle/>
          <a:p>
            <a:r>
              <a:rPr lang="en-US" dirty="0"/>
              <a:t>PA State Benefits </a:t>
            </a:r>
          </a:p>
        </p:txBody>
      </p:sp>
    </p:spTree>
    <p:extLst>
      <p:ext uri="{BB962C8B-B14F-4D97-AF65-F5344CB8AC3E}">
        <p14:creationId xmlns:p14="http://schemas.microsoft.com/office/powerpoint/2010/main" val="40197207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C2008-BF66-B1CD-30DF-7996F908B779}"/>
              </a:ext>
            </a:extLst>
          </p:cNvPr>
          <p:cNvSpPr>
            <a:spLocks noGrp="1"/>
          </p:cNvSpPr>
          <p:nvPr>
            <p:ph type="title"/>
          </p:nvPr>
        </p:nvSpPr>
        <p:spPr/>
        <p:txBody>
          <a:bodyPr/>
          <a:lstStyle/>
          <a:p>
            <a:r>
              <a:rPr lang="en-US" b="1" dirty="0"/>
              <a:t>PA Veteran State Benefits </a:t>
            </a:r>
          </a:p>
        </p:txBody>
      </p:sp>
      <p:sp>
        <p:nvSpPr>
          <p:cNvPr id="3" name="Content Placeholder 2">
            <a:extLst>
              <a:ext uri="{FF2B5EF4-FFF2-40B4-BE49-F238E27FC236}">
                <a16:creationId xmlns:a16="http://schemas.microsoft.com/office/drawing/2014/main" id="{2A40F52A-EC29-BE18-D036-0F7EF63EFD1D}"/>
              </a:ext>
            </a:extLst>
          </p:cNvPr>
          <p:cNvSpPr>
            <a:spLocks noGrp="1"/>
          </p:cNvSpPr>
          <p:nvPr>
            <p:ph idx="1"/>
          </p:nvPr>
        </p:nvSpPr>
        <p:spPr/>
        <p:txBody>
          <a:bodyPr>
            <a:normAutofit lnSpcReduction="10000"/>
          </a:bodyPr>
          <a:lstStyle/>
          <a:p>
            <a:r>
              <a:rPr lang="en-US" dirty="0"/>
              <a:t>Get to know your Veteran County Director </a:t>
            </a:r>
          </a:p>
          <a:p>
            <a:pPr marL="0" indent="0">
              <a:buNone/>
            </a:pPr>
            <a:endParaRPr lang="en-US" dirty="0"/>
          </a:p>
          <a:p>
            <a:r>
              <a:rPr lang="en-US" dirty="0">
                <a:hlinkClick r:id="rId2"/>
              </a:rPr>
              <a:t>MA-VA 400 County Directors and Staff 11.07.2025.xlsx</a:t>
            </a:r>
            <a:endParaRPr lang="en-US" dirty="0"/>
          </a:p>
          <a:p>
            <a:pPr marL="457200" lvl="1" indent="0">
              <a:buNone/>
            </a:pPr>
            <a:endParaRPr lang="en-US" sz="2800" dirty="0"/>
          </a:p>
          <a:p>
            <a:pPr lvl="1">
              <a:buFont typeface="Wingdings" panose="05000000000000000000" pitchFamily="2" charset="2"/>
              <a:buChar char="§"/>
            </a:pPr>
            <a:r>
              <a:rPr lang="en-US" sz="2800" dirty="0"/>
              <a:t>Not DMVA Employees </a:t>
            </a:r>
          </a:p>
          <a:p>
            <a:pPr lvl="1">
              <a:buFont typeface="Wingdings" panose="05000000000000000000" pitchFamily="2" charset="2"/>
              <a:buChar char="§"/>
            </a:pPr>
            <a:endParaRPr lang="en-US" sz="2800" dirty="0"/>
          </a:p>
          <a:p>
            <a:pPr lvl="1">
              <a:buFont typeface="Wingdings" panose="05000000000000000000" pitchFamily="2" charset="2"/>
              <a:buChar char="§"/>
            </a:pPr>
            <a:r>
              <a:rPr lang="en-US" sz="2800" dirty="0"/>
              <a:t>Usually hired by the County Commissioner</a:t>
            </a:r>
          </a:p>
          <a:p>
            <a:pPr lvl="1">
              <a:buFont typeface="Wingdings" panose="05000000000000000000" pitchFamily="2" charset="2"/>
              <a:buChar char="§"/>
            </a:pPr>
            <a:endParaRPr lang="en-US" sz="2800" dirty="0"/>
          </a:p>
          <a:p>
            <a:pPr lvl="1">
              <a:buFont typeface="Wingdings" panose="05000000000000000000" pitchFamily="2" charset="2"/>
              <a:buChar char="§"/>
            </a:pPr>
            <a:r>
              <a:rPr lang="en-US" sz="2800" dirty="0"/>
              <a:t>They are accredited through the Department of Military and Veterans Affair </a:t>
            </a:r>
          </a:p>
        </p:txBody>
      </p:sp>
      <p:sp>
        <p:nvSpPr>
          <p:cNvPr id="4" name="Slide Number Placeholder 3">
            <a:extLst>
              <a:ext uri="{FF2B5EF4-FFF2-40B4-BE49-F238E27FC236}">
                <a16:creationId xmlns:a16="http://schemas.microsoft.com/office/drawing/2014/main" id="{77994FC4-E59D-D246-2D3D-EBB9FA236B03}"/>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74</a:t>
            </a:fld>
            <a:endParaRPr lang="en-US" dirty="0">
              <a:solidFill>
                <a:prstClr val="black">
                  <a:tint val="75000"/>
                </a:prstClr>
              </a:solidFill>
            </a:endParaRPr>
          </a:p>
        </p:txBody>
      </p:sp>
    </p:spTree>
    <p:extLst>
      <p:ext uri="{BB962C8B-B14F-4D97-AF65-F5344CB8AC3E}">
        <p14:creationId xmlns:p14="http://schemas.microsoft.com/office/powerpoint/2010/main" val="413956934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FCC69-BE02-C6AB-D8A6-334428CBB5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99CA9-24A3-EE08-6AA8-D63CBE024C24}"/>
              </a:ext>
            </a:extLst>
          </p:cNvPr>
          <p:cNvSpPr>
            <a:spLocks noGrp="1"/>
          </p:cNvSpPr>
          <p:nvPr>
            <p:ph type="title"/>
          </p:nvPr>
        </p:nvSpPr>
        <p:spPr/>
        <p:txBody>
          <a:bodyPr/>
          <a:lstStyle/>
          <a:p>
            <a:r>
              <a:rPr lang="en-US" b="1" dirty="0"/>
              <a:t>DMVA (Dept. of Military and Vet Affairs)</a:t>
            </a:r>
          </a:p>
        </p:txBody>
      </p:sp>
      <p:sp>
        <p:nvSpPr>
          <p:cNvPr id="3" name="Content Placeholder 2">
            <a:extLst>
              <a:ext uri="{FF2B5EF4-FFF2-40B4-BE49-F238E27FC236}">
                <a16:creationId xmlns:a16="http://schemas.microsoft.com/office/drawing/2014/main" id="{70CB01E0-D269-F5ED-5DBB-B5C1106A2355}"/>
              </a:ext>
            </a:extLst>
          </p:cNvPr>
          <p:cNvSpPr>
            <a:spLocks noGrp="1"/>
          </p:cNvSpPr>
          <p:nvPr>
            <p:ph idx="1"/>
          </p:nvPr>
        </p:nvSpPr>
        <p:spPr/>
        <p:txBody>
          <a:bodyPr>
            <a:normAutofit lnSpcReduction="10000"/>
          </a:bodyPr>
          <a:lstStyle/>
          <a:p>
            <a:r>
              <a:rPr lang="en-US" sz="2800" dirty="0"/>
              <a:t>PA VET Connect </a:t>
            </a:r>
          </a:p>
          <a:p>
            <a:endParaRPr lang="en-US" dirty="0"/>
          </a:p>
          <a:p>
            <a:r>
              <a:rPr lang="en-US" dirty="0"/>
              <a:t>Through PA </a:t>
            </a:r>
            <a:r>
              <a:rPr lang="en-US" dirty="0" err="1"/>
              <a:t>VETConnect</a:t>
            </a:r>
            <a:r>
              <a:rPr lang="en-US" dirty="0"/>
              <a:t>, veterans and veteran advocates have access to the commonwealth’s premier information and referral database, compiled specifically to improve the lives of service members, veterans, and their families. The free database is populated with valuable information and resources that will help County Directors of Veterans Affairs and other veteran advocates facilitate delivery of the best possible services to veterans, their families and their beneficiaries. Resource areas include benefits, employment, financial assistance, mental wellness and substance use, post-traumatic stress, and more.</a:t>
            </a:r>
            <a:endParaRPr lang="en-US" sz="2800" dirty="0"/>
          </a:p>
        </p:txBody>
      </p:sp>
      <p:sp>
        <p:nvSpPr>
          <p:cNvPr id="4" name="Slide Number Placeholder 3">
            <a:extLst>
              <a:ext uri="{FF2B5EF4-FFF2-40B4-BE49-F238E27FC236}">
                <a16:creationId xmlns:a16="http://schemas.microsoft.com/office/drawing/2014/main" id="{6C78146C-AE19-EF27-AEBE-A1A2B59EE8BC}"/>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75</a:t>
            </a:fld>
            <a:endParaRPr lang="en-US" dirty="0">
              <a:solidFill>
                <a:prstClr val="black">
                  <a:tint val="75000"/>
                </a:prstClr>
              </a:solidFill>
            </a:endParaRPr>
          </a:p>
        </p:txBody>
      </p:sp>
    </p:spTree>
    <p:extLst>
      <p:ext uri="{BB962C8B-B14F-4D97-AF65-F5344CB8AC3E}">
        <p14:creationId xmlns:p14="http://schemas.microsoft.com/office/powerpoint/2010/main" val="139227157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2084C-E528-ED57-0D81-2748FE5A9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EB65C9-5157-785D-EE95-A2F782F864B1}"/>
              </a:ext>
            </a:extLst>
          </p:cNvPr>
          <p:cNvSpPr>
            <a:spLocks noGrp="1"/>
          </p:cNvSpPr>
          <p:nvPr>
            <p:ph type="title"/>
          </p:nvPr>
        </p:nvSpPr>
        <p:spPr/>
        <p:txBody>
          <a:bodyPr/>
          <a:lstStyle/>
          <a:p>
            <a:r>
              <a:rPr lang="en-US" b="1" dirty="0"/>
              <a:t>DMVA (Dept. of Military and Vet Affairs)</a:t>
            </a:r>
          </a:p>
        </p:txBody>
      </p:sp>
      <p:sp>
        <p:nvSpPr>
          <p:cNvPr id="3" name="Content Placeholder 2">
            <a:extLst>
              <a:ext uri="{FF2B5EF4-FFF2-40B4-BE49-F238E27FC236}">
                <a16:creationId xmlns:a16="http://schemas.microsoft.com/office/drawing/2014/main" id="{B626FA89-E45C-AACF-B036-6F35EFDA93E2}"/>
              </a:ext>
            </a:extLst>
          </p:cNvPr>
          <p:cNvSpPr>
            <a:spLocks noGrp="1"/>
          </p:cNvSpPr>
          <p:nvPr>
            <p:ph idx="1"/>
          </p:nvPr>
        </p:nvSpPr>
        <p:spPr/>
        <p:txBody>
          <a:bodyPr>
            <a:normAutofit/>
          </a:bodyPr>
          <a:lstStyle/>
          <a:p>
            <a:r>
              <a:rPr lang="en-US" sz="2800" dirty="0"/>
              <a:t>PA VET Connect 	</a:t>
            </a:r>
          </a:p>
          <a:p>
            <a:endParaRPr lang="en-US" dirty="0"/>
          </a:p>
          <a:p>
            <a:pPr lvl="1"/>
            <a:r>
              <a:rPr lang="en-US" dirty="0">
                <a:hlinkClick r:id="rId2"/>
              </a:rPr>
              <a:t>https://www.pa.gov/content/dam/copapwp-pagov/en/dmva/documents/veterans/vetconnect/documents/vetconnect%20region%20map%2010.21.25.pdf</a:t>
            </a:r>
            <a:endParaRPr lang="en-US" dirty="0"/>
          </a:p>
          <a:p>
            <a:pPr lvl="1"/>
            <a:endParaRPr lang="en-US" dirty="0"/>
          </a:p>
        </p:txBody>
      </p:sp>
      <p:sp>
        <p:nvSpPr>
          <p:cNvPr id="4" name="Slide Number Placeholder 3">
            <a:extLst>
              <a:ext uri="{FF2B5EF4-FFF2-40B4-BE49-F238E27FC236}">
                <a16:creationId xmlns:a16="http://schemas.microsoft.com/office/drawing/2014/main" id="{3DEF79CF-B7E3-5EC9-D21C-E2986317161D}"/>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76</a:t>
            </a:fld>
            <a:endParaRPr lang="en-US" dirty="0">
              <a:solidFill>
                <a:prstClr val="black">
                  <a:tint val="75000"/>
                </a:prstClr>
              </a:solidFill>
            </a:endParaRPr>
          </a:p>
        </p:txBody>
      </p:sp>
    </p:spTree>
    <p:extLst>
      <p:ext uri="{BB962C8B-B14F-4D97-AF65-F5344CB8AC3E}">
        <p14:creationId xmlns:p14="http://schemas.microsoft.com/office/powerpoint/2010/main" val="33798704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8F818-1F9E-E565-0553-2B4AA26AE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6FA02-1FAA-C7E3-2F5F-1BED186CC6FA}"/>
              </a:ext>
            </a:extLst>
          </p:cNvPr>
          <p:cNvSpPr>
            <a:spLocks noGrp="1"/>
          </p:cNvSpPr>
          <p:nvPr>
            <p:ph type="title"/>
          </p:nvPr>
        </p:nvSpPr>
        <p:spPr/>
        <p:txBody>
          <a:bodyPr/>
          <a:lstStyle/>
          <a:p>
            <a:r>
              <a:rPr lang="en-US" b="1" dirty="0"/>
              <a:t>Veteran Temp. Assistance Program	</a:t>
            </a:r>
          </a:p>
        </p:txBody>
      </p:sp>
      <p:sp>
        <p:nvSpPr>
          <p:cNvPr id="3" name="Content Placeholder 2">
            <a:extLst>
              <a:ext uri="{FF2B5EF4-FFF2-40B4-BE49-F238E27FC236}">
                <a16:creationId xmlns:a16="http://schemas.microsoft.com/office/drawing/2014/main" id="{1A4DB36E-57A0-C0EA-8782-834C52413299}"/>
              </a:ext>
            </a:extLst>
          </p:cNvPr>
          <p:cNvSpPr>
            <a:spLocks noGrp="1"/>
          </p:cNvSpPr>
          <p:nvPr>
            <p:ph idx="1"/>
          </p:nvPr>
        </p:nvSpPr>
        <p:spPr/>
        <p:txBody>
          <a:bodyPr>
            <a:normAutofit/>
          </a:bodyPr>
          <a:lstStyle/>
          <a:p>
            <a:pPr marL="457200" lvl="1" indent="0">
              <a:buNone/>
            </a:pPr>
            <a:endParaRPr lang="en-US" dirty="0"/>
          </a:p>
          <a:p>
            <a:pPr marL="457200" lvl="1" indent="0">
              <a:buNone/>
            </a:pPr>
            <a:r>
              <a:rPr lang="en-US" sz="2800" dirty="0"/>
              <a:t>The Pennsylvania Department of Military and Veterans Affairs (DMVA) recognizes that sometimes unforeseen circumstances cause financial burden on veterans and their families. To help veterans falling on challenging times, the DMVA administers the Veterans Temporary Assistance (VTA) Program. The VTA provides temporary financial assistance of up to $1,600 in a 12-month period to veterans and their beneficiaries who reside in Pennsylvania for the necessities of life (food, shelter, fuel and clothing).</a:t>
            </a:r>
          </a:p>
        </p:txBody>
      </p:sp>
      <p:sp>
        <p:nvSpPr>
          <p:cNvPr id="4" name="Slide Number Placeholder 3">
            <a:extLst>
              <a:ext uri="{FF2B5EF4-FFF2-40B4-BE49-F238E27FC236}">
                <a16:creationId xmlns:a16="http://schemas.microsoft.com/office/drawing/2014/main" id="{3F61E2FF-2E5E-A47D-4273-BB26E6EDD576}"/>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77</a:t>
            </a:fld>
            <a:endParaRPr lang="en-US" dirty="0">
              <a:solidFill>
                <a:prstClr val="black">
                  <a:tint val="75000"/>
                </a:prstClr>
              </a:solidFill>
            </a:endParaRPr>
          </a:p>
        </p:txBody>
      </p:sp>
    </p:spTree>
    <p:extLst>
      <p:ext uri="{BB962C8B-B14F-4D97-AF65-F5344CB8AC3E}">
        <p14:creationId xmlns:p14="http://schemas.microsoft.com/office/powerpoint/2010/main" val="21067370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815D2-0921-7572-75E3-9FAFD042E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AA5423-98C3-5891-B0B3-474B39CFD406}"/>
              </a:ext>
            </a:extLst>
          </p:cNvPr>
          <p:cNvSpPr>
            <a:spLocks noGrp="1"/>
          </p:cNvSpPr>
          <p:nvPr>
            <p:ph type="title"/>
          </p:nvPr>
        </p:nvSpPr>
        <p:spPr>
          <a:xfrm>
            <a:off x="95250" y="18255"/>
            <a:ext cx="10515600" cy="1325563"/>
          </a:xfrm>
        </p:spPr>
        <p:txBody>
          <a:bodyPr/>
          <a:lstStyle/>
          <a:p>
            <a:r>
              <a:rPr lang="en-US" b="1" dirty="0"/>
              <a:t>Property Tax Exemption	</a:t>
            </a:r>
          </a:p>
        </p:txBody>
      </p:sp>
      <p:sp>
        <p:nvSpPr>
          <p:cNvPr id="3" name="Content Placeholder 2">
            <a:extLst>
              <a:ext uri="{FF2B5EF4-FFF2-40B4-BE49-F238E27FC236}">
                <a16:creationId xmlns:a16="http://schemas.microsoft.com/office/drawing/2014/main" id="{BA048AE5-6E9B-2886-10B4-4D1EEFE14BDC}"/>
              </a:ext>
            </a:extLst>
          </p:cNvPr>
          <p:cNvSpPr>
            <a:spLocks noGrp="1"/>
          </p:cNvSpPr>
          <p:nvPr>
            <p:ph idx="1"/>
          </p:nvPr>
        </p:nvSpPr>
        <p:spPr/>
        <p:txBody>
          <a:bodyPr>
            <a:normAutofit lnSpcReduction="10000"/>
          </a:bodyPr>
          <a:lstStyle/>
          <a:p>
            <a:pPr marL="457200" lvl="1" indent="0">
              <a:buNone/>
            </a:pPr>
            <a:endParaRPr lang="en-US" dirty="0"/>
          </a:p>
          <a:p>
            <a:r>
              <a:rPr lang="en-US" b="1" dirty="0"/>
              <a:t>Mandatory eligibility criteria for disabled veterans and their surviving spouses include:</a:t>
            </a:r>
            <a:br>
              <a:rPr lang="en-US" dirty="0"/>
            </a:br>
            <a:endParaRPr lang="en-US" dirty="0"/>
          </a:p>
          <a:p>
            <a:r>
              <a:rPr lang="en-US" dirty="0"/>
              <a:t>Resident of the Commonwealth </a:t>
            </a:r>
          </a:p>
          <a:p>
            <a:r>
              <a:rPr lang="en-US" dirty="0"/>
              <a:t>Honorable or Under Honorable Conditions discharge from the Armed Forces of the United States</a:t>
            </a:r>
          </a:p>
          <a:p>
            <a:r>
              <a:rPr lang="en-US" dirty="0"/>
              <a:t>Service during a </a:t>
            </a:r>
            <a:r>
              <a:rPr lang="en-US" u="sng" dirty="0">
                <a:hlinkClick r:id="rId2"/>
              </a:rPr>
              <a:t>period of war</a:t>
            </a:r>
            <a:r>
              <a:rPr lang="en-US" dirty="0"/>
              <a:t> as determined by the U.S. Department of Veterans Affairs (operation or service-specific expeditionary medals can also be used to establish wartime service)</a:t>
            </a:r>
          </a:p>
          <a:p>
            <a:pPr marL="457200" lvl="1" indent="0">
              <a:buNone/>
            </a:pPr>
            <a:endParaRPr lang="en-US" sz="2800" dirty="0"/>
          </a:p>
        </p:txBody>
      </p:sp>
      <p:sp>
        <p:nvSpPr>
          <p:cNvPr id="4" name="Slide Number Placeholder 3">
            <a:extLst>
              <a:ext uri="{FF2B5EF4-FFF2-40B4-BE49-F238E27FC236}">
                <a16:creationId xmlns:a16="http://schemas.microsoft.com/office/drawing/2014/main" id="{7AB287A7-6E82-9CFD-3D59-65D610613898}"/>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78</a:t>
            </a:fld>
            <a:endParaRPr lang="en-US" dirty="0">
              <a:solidFill>
                <a:prstClr val="black">
                  <a:tint val="75000"/>
                </a:prstClr>
              </a:solidFill>
            </a:endParaRPr>
          </a:p>
        </p:txBody>
      </p:sp>
    </p:spTree>
    <p:extLst>
      <p:ext uri="{BB962C8B-B14F-4D97-AF65-F5344CB8AC3E}">
        <p14:creationId xmlns:p14="http://schemas.microsoft.com/office/powerpoint/2010/main" val="236238216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DD3AB-4020-BA60-7530-83CF31BF199B}"/>
              </a:ext>
            </a:extLst>
          </p:cNvPr>
          <p:cNvSpPr>
            <a:spLocks noGrp="1"/>
          </p:cNvSpPr>
          <p:nvPr>
            <p:ph type="title"/>
          </p:nvPr>
        </p:nvSpPr>
        <p:spPr/>
        <p:txBody>
          <a:bodyPr/>
          <a:lstStyle/>
          <a:p>
            <a:r>
              <a:rPr lang="en-US" dirty="0"/>
              <a:t>Continued </a:t>
            </a:r>
          </a:p>
        </p:txBody>
      </p:sp>
      <p:sp>
        <p:nvSpPr>
          <p:cNvPr id="3" name="Content Placeholder 2">
            <a:extLst>
              <a:ext uri="{FF2B5EF4-FFF2-40B4-BE49-F238E27FC236}">
                <a16:creationId xmlns:a16="http://schemas.microsoft.com/office/drawing/2014/main" id="{444DF93A-CBEB-BCA7-7414-E20726AAE538}"/>
              </a:ext>
            </a:extLst>
          </p:cNvPr>
          <p:cNvSpPr>
            <a:spLocks noGrp="1"/>
          </p:cNvSpPr>
          <p:nvPr>
            <p:ph idx="1"/>
          </p:nvPr>
        </p:nvSpPr>
        <p:spPr>
          <a:xfrm>
            <a:off x="838200" y="1514475"/>
            <a:ext cx="10515600" cy="5207000"/>
          </a:xfrm>
        </p:spPr>
        <p:txBody>
          <a:bodyPr>
            <a:normAutofit fontScale="92500" lnSpcReduction="20000"/>
          </a:bodyPr>
          <a:lstStyle/>
          <a:p>
            <a:r>
              <a:rPr lang="en-US" dirty="0"/>
              <a:t>Real estate occupied as principal dwelling </a:t>
            </a:r>
          </a:p>
          <a:p>
            <a:r>
              <a:rPr lang="en-US" dirty="0"/>
              <a:t>Real estate owned solely by the veteran or jointly with spouse or as an estate by the entirety </a:t>
            </a:r>
            <a:br>
              <a:rPr lang="en-US" dirty="0"/>
            </a:br>
            <a:endParaRPr lang="en-US" dirty="0"/>
          </a:p>
          <a:p>
            <a:r>
              <a:rPr lang="en-US" dirty="0"/>
              <a:t>100 percent permanent service-connected disability, total disability individual unemployability, or service-connected blindness, paraplegia, or loss of two or more limbs as rated by the U.S. Department of Veterans Affairs</a:t>
            </a:r>
          </a:p>
          <a:p>
            <a:r>
              <a:rPr lang="en-US" dirty="0"/>
              <a:t>Applicants must also show financial need. Applicants with an annual income of $114,637 or less are given a presumption of need for the exemption. Applicants whose gross annual income exceeds $114,637 will be considered to have a financial need for the exemption when their allowable monthly expenses exceed monthly household income. The applicant’s monthly household expenses must be verified with supporting documentation and will be calculated to include a cost-of-living allowance.</a:t>
            </a:r>
          </a:p>
          <a:p>
            <a:endParaRPr lang="en-US" dirty="0"/>
          </a:p>
        </p:txBody>
      </p:sp>
      <p:sp>
        <p:nvSpPr>
          <p:cNvPr id="4" name="Slide Number Placeholder 3">
            <a:extLst>
              <a:ext uri="{FF2B5EF4-FFF2-40B4-BE49-F238E27FC236}">
                <a16:creationId xmlns:a16="http://schemas.microsoft.com/office/drawing/2014/main" id="{82527C20-BF30-4921-73F5-75F93BEA2347}"/>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79</a:t>
            </a:fld>
            <a:endParaRPr lang="en-US" dirty="0">
              <a:solidFill>
                <a:prstClr val="black">
                  <a:tint val="75000"/>
                </a:prstClr>
              </a:solidFill>
            </a:endParaRPr>
          </a:p>
        </p:txBody>
      </p:sp>
    </p:spTree>
    <p:extLst>
      <p:ext uri="{BB962C8B-B14F-4D97-AF65-F5344CB8AC3E}">
        <p14:creationId xmlns:p14="http://schemas.microsoft.com/office/powerpoint/2010/main" val="2762916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55D62-D9F9-F41B-A989-AF6507AFE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CCF4C-AB98-F09A-86E4-93999B03ABB0}"/>
              </a:ext>
            </a:extLst>
          </p:cNvPr>
          <p:cNvSpPr>
            <a:spLocks noGrp="1"/>
          </p:cNvSpPr>
          <p:nvPr>
            <p:ph type="title"/>
          </p:nvPr>
        </p:nvSpPr>
        <p:spPr>
          <a:xfrm>
            <a:off x="133403" y="82552"/>
            <a:ext cx="7543800" cy="1060450"/>
          </a:xfrm>
        </p:spPr>
        <p:txBody>
          <a:bodyPr>
            <a:normAutofit/>
          </a:bodyPr>
          <a:lstStyle/>
          <a:p>
            <a:pPr>
              <a:defRPr/>
            </a:pPr>
            <a:r>
              <a:rPr lang="en-US" sz="3600" b="1" dirty="0">
                <a:latin typeface="Times New Roman" panose="02020603050405020304" pitchFamily="18" charset="0"/>
                <a:cs typeface="Times New Roman" panose="02020603050405020304" pitchFamily="18" charset="0"/>
              </a:rPr>
              <a:t>The PBA Guide</a:t>
            </a:r>
          </a:p>
        </p:txBody>
      </p:sp>
      <p:sp>
        <p:nvSpPr>
          <p:cNvPr id="19459" name="Content Placeholder 2">
            <a:extLst>
              <a:ext uri="{FF2B5EF4-FFF2-40B4-BE49-F238E27FC236}">
                <a16:creationId xmlns:a16="http://schemas.microsoft.com/office/drawing/2014/main" id="{D60A7A77-C738-4E27-AA2B-10D231185C61}"/>
              </a:ext>
            </a:extLst>
          </p:cNvPr>
          <p:cNvSpPr>
            <a:spLocks noGrp="1"/>
          </p:cNvSpPr>
          <p:nvPr>
            <p:ph idx="1"/>
          </p:nvPr>
        </p:nvSpPr>
        <p:spPr>
          <a:xfrm>
            <a:off x="633044" y="1614606"/>
            <a:ext cx="10937631" cy="4351338"/>
          </a:xfrm>
        </p:spPr>
        <p:txBody>
          <a:bodyPr>
            <a:normAutofit/>
          </a:bodyPr>
          <a:lstStyle/>
          <a:p>
            <a:pPr marL="0" indent="0">
              <a:buNone/>
            </a:pPr>
            <a:r>
              <a:rPr lang="en-US" altLang="en-US" dirty="0"/>
              <a:t>The Post Benefit Advisor Guide is a quick reference tool that discusses the most common benefits that a PBA must be familiar with.  </a:t>
            </a:r>
          </a:p>
          <a:p>
            <a:pPr marL="0" indent="0">
              <a:buNone/>
            </a:pPr>
            <a:r>
              <a:rPr lang="en-US" altLang="en-US" dirty="0"/>
              <a:t>Each Department Service Officer (DSO) should help the PBA find the VFW Guide by directing them to the VFW Website under VA Claims &amp; Separation Benefits </a:t>
            </a:r>
          </a:p>
          <a:p>
            <a:pPr marL="0" indent="0">
              <a:buNone/>
            </a:pPr>
            <a:r>
              <a:rPr lang="en-US" altLang="en-US" dirty="0">
                <a:hlinkClick r:id="rId3"/>
              </a:rPr>
              <a:t>https://www.vfw.org/assistance/va-claims-separation-benefits </a:t>
            </a:r>
            <a:endParaRPr lang="en-US" altLang="en-US" dirty="0"/>
          </a:p>
        </p:txBody>
      </p:sp>
      <p:sp>
        <p:nvSpPr>
          <p:cNvPr id="3" name="Slide Number Placeholder 2">
            <a:extLst>
              <a:ext uri="{FF2B5EF4-FFF2-40B4-BE49-F238E27FC236}">
                <a16:creationId xmlns:a16="http://schemas.microsoft.com/office/drawing/2014/main" id="{AC78BE39-C0F2-3888-B03C-F49478CD8969}"/>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94695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17A87-969A-CB5D-A355-E12453BF7A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27B4F5-7CC9-F667-5D47-665914C9C43E}"/>
              </a:ext>
            </a:extLst>
          </p:cNvPr>
          <p:cNvSpPr>
            <a:spLocks noGrp="1"/>
          </p:cNvSpPr>
          <p:nvPr>
            <p:ph type="title"/>
          </p:nvPr>
        </p:nvSpPr>
        <p:spPr/>
        <p:txBody>
          <a:bodyPr/>
          <a:lstStyle/>
          <a:p>
            <a:r>
              <a:rPr lang="en-US" dirty="0"/>
              <a:t>Blind Veterans Pension</a:t>
            </a:r>
          </a:p>
        </p:txBody>
      </p:sp>
      <p:sp>
        <p:nvSpPr>
          <p:cNvPr id="3" name="Content Placeholder 2">
            <a:extLst>
              <a:ext uri="{FF2B5EF4-FFF2-40B4-BE49-F238E27FC236}">
                <a16:creationId xmlns:a16="http://schemas.microsoft.com/office/drawing/2014/main" id="{B8118552-605F-98C7-6A2B-03327C615920}"/>
              </a:ext>
            </a:extLst>
          </p:cNvPr>
          <p:cNvSpPr>
            <a:spLocks noGrp="1"/>
          </p:cNvSpPr>
          <p:nvPr>
            <p:ph idx="1"/>
          </p:nvPr>
        </p:nvSpPr>
        <p:spPr>
          <a:xfrm>
            <a:off x="838200" y="1514475"/>
            <a:ext cx="10515600" cy="5207000"/>
          </a:xfrm>
        </p:spPr>
        <p:txBody>
          <a:bodyPr>
            <a:normAutofit/>
          </a:bodyPr>
          <a:lstStyle/>
          <a:p>
            <a:pPr marL="0" indent="0">
              <a:buNone/>
            </a:pPr>
            <a:r>
              <a:rPr lang="en-US" b="1" dirty="0"/>
              <a:t> Eligible veterans must</a:t>
            </a:r>
          </a:p>
          <a:p>
            <a:r>
              <a:rPr lang="en-US" dirty="0"/>
              <a:t>Be a resident of Pennsylvania upon entering the military</a:t>
            </a:r>
            <a:br>
              <a:rPr lang="en-US" dirty="0"/>
            </a:br>
            <a:endParaRPr lang="en-US" dirty="0"/>
          </a:p>
          <a:p>
            <a:r>
              <a:rPr lang="en-US" dirty="0"/>
              <a:t>Have received Honorable or Under Honorable Conditions discharge</a:t>
            </a:r>
          </a:p>
          <a:p>
            <a:r>
              <a:rPr lang="en-US" dirty="0"/>
              <a:t>Suffered a service-connected injury or incurred a disease that resulted in loss of vision:</a:t>
            </a:r>
            <a:br>
              <a:rPr lang="en-US" dirty="0"/>
            </a:br>
            <a:endParaRPr lang="en-US" dirty="0"/>
          </a:p>
          <a:p>
            <a:r>
              <a:rPr lang="en-US" dirty="0"/>
              <a:t>Have visual acuity with correcting lens is 3/60 or 10/200 or equivalent, or less normal vision in the better eye OR includes circumstances where the widest diameter of the visual field of the better eye has contracted to an angular distance of not greater than 20º.</a:t>
            </a:r>
          </a:p>
          <a:p>
            <a:endParaRPr lang="en-US" dirty="0"/>
          </a:p>
          <a:p>
            <a:endParaRPr lang="en-US" dirty="0"/>
          </a:p>
        </p:txBody>
      </p:sp>
      <p:sp>
        <p:nvSpPr>
          <p:cNvPr id="4" name="Slide Number Placeholder 3">
            <a:extLst>
              <a:ext uri="{FF2B5EF4-FFF2-40B4-BE49-F238E27FC236}">
                <a16:creationId xmlns:a16="http://schemas.microsoft.com/office/drawing/2014/main" id="{C8C6077B-88BA-B747-62A7-E0C032C39917}"/>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80</a:t>
            </a:fld>
            <a:endParaRPr lang="en-US" dirty="0">
              <a:solidFill>
                <a:prstClr val="black">
                  <a:tint val="75000"/>
                </a:prstClr>
              </a:solidFill>
            </a:endParaRPr>
          </a:p>
        </p:txBody>
      </p:sp>
    </p:spTree>
    <p:extLst>
      <p:ext uri="{BB962C8B-B14F-4D97-AF65-F5344CB8AC3E}">
        <p14:creationId xmlns:p14="http://schemas.microsoft.com/office/powerpoint/2010/main" val="72327267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E6257-D02D-77B2-442D-6CC67532C9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AF8F2B-2CDE-9669-338E-D4E4DAE3C182}"/>
              </a:ext>
            </a:extLst>
          </p:cNvPr>
          <p:cNvSpPr>
            <a:spLocks noGrp="1"/>
          </p:cNvSpPr>
          <p:nvPr>
            <p:ph type="title"/>
          </p:nvPr>
        </p:nvSpPr>
        <p:spPr/>
        <p:txBody>
          <a:bodyPr/>
          <a:lstStyle/>
          <a:p>
            <a:r>
              <a:rPr lang="en-US" dirty="0"/>
              <a:t>Amputee and Paralyzed Pension</a:t>
            </a:r>
          </a:p>
        </p:txBody>
      </p:sp>
      <p:sp>
        <p:nvSpPr>
          <p:cNvPr id="3" name="Content Placeholder 2">
            <a:extLst>
              <a:ext uri="{FF2B5EF4-FFF2-40B4-BE49-F238E27FC236}">
                <a16:creationId xmlns:a16="http://schemas.microsoft.com/office/drawing/2014/main" id="{BA25BFC7-9A0B-CA37-7A02-FC61D6C2FAE9}"/>
              </a:ext>
            </a:extLst>
          </p:cNvPr>
          <p:cNvSpPr>
            <a:spLocks noGrp="1"/>
          </p:cNvSpPr>
          <p:nvPr>
            <p:ph idx="1"/>
          </p:nvPr>
        </p:nvSpPr>
        <p:spPr>
          <a:xfrm>
            <a:off x="838200" y="1514475"/>
            <a:ext cx="10515600" cy="5207000"/>
          </a:xfrm>
        </p:spPr>
        <p:txBody>
          <a:bodyPr>
            <a:normAutofit/>
          </a:bodyPr>
          <a:lstStyle/>
          <a:p>
            <a:pPr marL="0" indent="0">
              <a:buNone/>
            </a:pPr>
            <a:endParaRPr lang="en-US" dirty="0"/>
          </a:p>
          <a:p>
            <a:pPr marL="0" indent="0">
              <a:buNone/>
            </a:pPr>
            <a:r>
              <a:rPr lang="en-US" b="1" dirty="0"/>
              <a:t>To qualify, applicants must:</a:t>
            </a:r>
          </a:p>
          <a:p>
            <a:r>
              <a:rPr lang="en-US" dirty="0"/>
              <a:t>be a resident of Pennsylvania upon entering the military</a:t>
            </a:r>
          </a:p>
          <a:p>
            <a:r>
              <a:rPr lang="en-US" dirty="0"/>
              <a:t>have received Honorable or Under Honorable Conditions discharge</a:t>
            </a:r>
          </a:p>
          <a:p>
            <a:r>
              <a:rPr lang="en-US" dirty="0"/>
              <a:t>have suffered a service-connected injury or incurred a disease resulting in the loss or loss of use of two or more extremities (arms/hands or legs/feet)</a:t>
            </a:r>
          </a:p>
          <a:p>
            <a:r>
              <a:rPr lang="en-US" dirty="0"/>
              <a:t>be at least a 40% disability rating compensation rating or higher in each limb as determined and certified by the United States Department of Veterans Affairs</a:t>
            </a:r>
          </a:p>
          <a:p>
            <a:endParaRPr lang="en-US" dirty="0"/>
          </a:p>
        </p:txBody>
      </p:sp>
      <p:sp>
        <p:nvSpPr>
          <p:cNvPr id="4" name="Slide Number Placeholder 3">
            <a:extLst>
              <a:ext uri="{FF2B5EF4-FFF2-40B4-BE49-F238E27FC236}">
                <a16:creationId xmlns:a16="http://schemas.microsoft.com/office/drawing/2014/main" id="{22BD7A94-BC26-49FE-61FA-92DD96938BB4}"/>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81</a:t>
            </a:fld>
            <a:endParaRPr lang="en-US" dirty="0">
              <a:solidFill>
                <a:prstClr val="black">
                  <a:tint val="75000"/>
                </a:prstClr>
              </a:solidFill>
            </a:endParaRPr>
          </a:p>
        </p:txBody>
      </p:sp>
    </p:spTree>
    <p:extLst>
      <p:ext uri="{BB962C8B-B14F-4D97-AF65-F5344CB8AC3E}">
        <p14:creationId xmlns:p14="http://schemas.microsoft.com/office/powerpoint/2010/main" val="11064728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FFA16-1293-71CB-9A2D-3DE7EE0306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CA7FB-87E1-EE5C-16A3-3BC638D91ECB}"/>
              </a:ext>
            </a:extLst>
          </p:cNvPr>
          <p:cNvSpPr>
            <a:spLocks noGrp="1"/>
          </p:cNvSpPr>
          <p:nvPr>
            <p:ph type="title"/>
          </p:nvPr>
        </p:nvSpPr>
        <p:spPr/>
        <p:txBody>
          <a:bodyPr/>
          <a:lstStyle/>
          <a:p>
            <a:r>
              <a:rPr lang="en-US" dirty="0"/>
              <a:t>Educational Gratuity Grant</a:t>
            </a:r>
          </a:p>
        </p:txBody>
      </p:sp>
      <p:sp>
        <p:nvSpPr>
          <p:cNvPr id="3" name="Content Placeholder 2">
            <a:extLst>
              <a:ext uri="{FF2B5EF4-FFF2-40B4-BE49-F238E27FC236}">
                <a16:creationId xmlns:a16="http://schemas.microsoft.com/office/drawing/2014/main" id="{FE90187E-2782-DD93-1773-F9DED7B66584}"/>
              </a:ext>
            </a:extLst>
          </p:cNvPr>
          <p:cNvSpPr>
            <a:spLocks noGrp="1"/>
          </p:cNvSpPr>
          <p:nvPr>
            <p:ph idx="1"/>
          </p:nvPr>
        </p:nvSpPr>
        <p:spPr>
          <a:xfrm>
            <a:off x="838200" y="1514475"/>
            <a:ext cx="10515600" cy="5207000"/>
          </a:xfrm>
        </p:spPr>
        <p:txBody>
          <a:bodyPr>
            <a:normAutofit/>
          </a:bodyPr>
          <a:lstStyle/>
          <a:p>
            <a:pPr marL="0" indent="0">
              <a:buNone/>
            </a:pPr>
            <a:r>
              <a:rPr lang="en-US" b="1" dirty="0"/>
              <a:t>Eligible veterans must have died in service during a period of war or armed conflict or be a veteran who has</a:t>
            </a:r>
          </a:p>
          <a:p>
            <a:r>
              <a:rPr lang="en-US" dirty="0"/>
              <a:t>An Honorable or Under Honorable Conditions discharge from the U.S. Armed Forces</a:t>
            </a:r>
          </a:p>
          <a:p>
            <a:r>
              <a:rPr lang="en-US" dirty="0"/>
              <a:t>Served during established wartime service dates as determined by the U.S. Department of Veterans Affairs.</a:t>
            </a:r>
          </a:p>
          <a:p>
            <a:r>
              <a:rPr lang="en-US" dirty="0"/>
              <a:t>A 100% permanent and total service-connected disability rating by the U.S. Department of Veterans Affairs. </a:t>
            </a:r>
          </a:p>
          <a:p>
            <a:r>
              <a:rPr lang="en-US" dirty="0"/>
              <a:t>Children of eligible veterans must be between the ages of 16 and 23, living within the Commonwealth five years prior to application and must attend an </a:t>
            </a:r>
            <a:r>
              <a:rPr lang="en-US" u="sng" dirty="0"/>
              <a:t>approved</a:t>
            </a:r>
            <a:r>
              <a:rPr lang="en-US" dirty="0"/>
              <a:t> school within the Commonwealth. </a:t>
            </a:r>
          </a:p>
          <a:p>
            <a:endParaRPr lang="en-US" dirty="0"/>
          </a:p>
        </p:txBody>
      </p:sp>
      <p:sp>
        <p:nvSpPr>
          <p:cNvPr id="4" name="Slide Number Placeholder 3">
            <a:extLst>
              <a:ext uri="{FF2B5EF4-FFF2-40B4-BE49-F238E27FC236}">
                <a16:creationId xmlns:a16="http://schemas.microsoft.com/office/drawing/2014/main" id="{7A9D4874-D5C6-8618-A292-77A9F890609F}"/>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82</a:t>
            </a:fld>
            <a:endParaRPr lang="en-US" dirty="0">
              <a:solidFill>
                <a:prstClr val="black">
                  <a:tint val="75000"/>
                </a:prstClr>
              </a:solidFill>
            </a:endParaRPr>
          </a:p>
        </p:txBody>
      </p:sp>
    </p:spTree>
    <p:extLst>
      <p:ext uri="{BB962C8B-B14F-4D97-AF65-F5344CB8AC3E}">
        <p14:creationId xmlns:p14="http://schemas.microsoft.com/office/powerpoint/2010/main" val="324236495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1D6F3-2B30-B6F5-FF4D-1A4833CFB4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83E50D-BA8F-10D1-4360-8081C28B7F95}"/>
              </a:ext>
            </a:extLst>
          </p:cNvPr>
          <p:cNvSpPr>
            <a:spLocks noGrp="1"/>
          </p:cNvSpPr>
          <p:nvPr>
            <p:ph type="title"/>
          </p:nvPr>
        </p:nvSpPr>
        <p:spPr/>
        <p:txBody>
          <a:bodyPr/>
          <a:lstStyle/>
          <a:p>
            <a:r>
              <a:rPr lang="en-US" dirty="0"/>
              <a:t>Resources </a:t>
            </a:r>
          </a:p>
        </p:txBody>
      </p:sp>
      <p:sp>
        <p:nvSpPr>
          <p:cNvPr id="3" name="Content Placeholder 2">
            <a:extLst>
              <a:ext uri="{FF2B5EF4-FFF2-40B4-BE49-F238E27FC236}">
                <a16:creationId xmlns:a16="http://schemas.microsoft.com/office/drawing/2014/main" id="{54E53353-CF04-60D5-21A8-99BFC2D073B2}"/>
              </a:ext>
            </a:extLst>
          </p:cNvPr>
          <p:cNvSpPr>
            <a:spLocks noGrp="1"/>
          </p:cNvSpPr>
          <p:nvPr>
            <p:ph idx="1"/>
          </p:nvPr>
        </p:nvSpPr>
        <p:spPr>
          <a:xfrm>
            <a:off x="838200" y="1514475"/>
            <a:ext cx="10515600" cy="5207000"/>
          </a:xfrm>
        </p:spPr>
        <p:txBody>
          <a:bodyPr>
            <a:normAutofit/>
          </a:bodyPr>
          <a:lstStyle/>
          <a:p>
            <a:r>
              <a:rPr lang="en-US" dirty="0"/>
              <a:t>211 </a:t>
            </a:r>
          </a:p>
          <a:p>
            <a:endParaRPr lang="en-US" dirty="0"/>
          </a:p>
          <a:p>
            <a:r>
              <a:rPr lang="en-US" dirty="0">
                <a:hlinkClick r:id="rId3"/>
              </a:rPr>
              <a:t>Humana Community Navigator by </a:t>
            </a:r>
            <a:r>
              <a:rPr lang="en-US" dirty="0" err="1">
                <a:hlinkClick r:id="rId3"/>
              </a:rPr>
              <a:t>findhelp</a:t>
            </a:r>
            <a:r>
              <a:rPr lang="en-US" dirty="0">
                <a:hlinkClick r:id="rId3"/>
              </a:rPr>
              <a:t> - Search and Connect to Social Care</a:t>
            </a:r>
            <a:endParaRPr lang="en-US" dirty="0"/>
          </a:p>
          <a:p>
            <a:endParaRPr lang="en-US" dirty="0"/>
          </a:p>
          <a:p>
            <a:r>
              <a:rPr lang="en-US" dirty="0">
                <a:hlinkClick r:id="rId4"/>
              </a:rPr>
              <a:t>Veteran Benefits: Get Digitally Matched to Benefits in a Few Minutes - </a:t>
            </a:r>
            <a:r>
              <a:rPr lang="en-US" dirty="0" err="1">
                <a:hlinkClick r:id="rId4"/>
              </a:rPr>
              <a:t>MyVetBENEFITS</a:t>
            </a:r>
            <a:endParaRPr lang="en-US" dirty="0"/>
          </a:p>
        </p:txBody>
      </p:sp>
      <p:sp>
        <p:nvSpPr>
          <p:cNvPr id="4" name="Slide Number Placeholder 3">
            <a:extLst>
              <a:ext uri="{FF2B5EF4-FFF2-40B4-BE49-F238E27FC236}">
                <a16:creationId xmlns:a16="http://schemas.microsoft.com/office/drawing/2014/main" id="{BDDE4B1C-ACBF-0072-1342-AE66C4C119DD}"/>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83</a:t>
            </a:fld>
            <a:endParaRPr lang="en-US" dirty="0">
              <a:solidFill>
                <a:prstClr val="black">
                  <a:tint val="75000"/>
                </a:prstClr>
              </a:solidFill>
            </a:endParaRPr>
          </a:p>
        </p:txBody>
      </p:sp>
    </p:spTree>
    <p:extLst>
      <p:ext uri="{BB962C8B-B14F-4D97-AF65-F5344CB8AC3E}">
        <p14:creationId xmlns:p14="http://schemas.microsoft.com/office/powerpoint/2010/main" val="196906745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08515-F02F-DCA1-1DC2-120A698E4A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532B03-7EC6-5B83-EA42-0565C7DF5913}"/>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95C4538F-0D9D-AD40-55E7-A672009A1F48}"/>
              </a:ext>
            </a:extLst>
          </p:cNvPr>
          <p:cNvSpPr>
            <a:spLocks noGrp="1"/>
          </p:cNvSpPr>
          <p:nvPr>
            <p:ph idx="1"/>
          </p:nvPr>
        </p:nvSpPr>
        <p:spPr>
          <a:xfrm>
            <a:off x="838200" y="1514475"/>
            <a:ext cx="10515600" cy="5207000"/>
          </a:xfrm>
        </p:spPr>
        <p:txBody>
          <a:bodyPr>
            <a:normAutofit/>
          </a:bodyPr>
          <a:lstStyle/>
          <a:p>
            <a:pPr algn="ctr"/>
            <a:r>
              <a:rPr lang="en-US" dirty="0"/>
              <a:t>“We are the gateway for veterans—connecting them to trusted resources, proven organizations, and the benefits they deserve. When veterans turn to us, they’re met with guidance they can rely on and support they can trust.”</a:t>
            </a:r>
          </a:p>
        </p:txBody>
      </p:sp>
      <p:sp>
        <p:nvSpPr>
          <p:cNvPr id="4" name="Slide Number Placeholder 3">
            <a:extLst>
              <a:ext uri="{FF2B5EF4-FFF2-40B4-BE49-F238E27FC236}">
                <a16:creationId xmlns:a16="http://schemas.microsoft.com/office/drawing/2014/main" id="{40FBCE50-5D0D-1103-8B86-117230BBE419}"/>
              </a:ext>
            </a:extLst>
          </p:cNvPr>
          <p:cNvSpPr>
            <a:spLocks noGrp="1"/>
          </p:cNvSpPr>
          <p:nvPr>
            <p:ph type="sldNum" sz="quarter" idx="12"/>
          </p:nvPr>
        </p:nvSpPr>
        <p:spPr/>
        <p:txBody>
          <a:bodyPr/>
          <a:lstStyle/>
          <a:p>
            <a:fld id="{E2FB73DA-5FDE-45B5-BAA4-C61223CC44F6}" type="slidenum">
              <a:rPr lang="en-US" smtClean="0">
                <a:solidFill>
                  <a:prstClr val="black">
                    <a:tint val="75000"/>
                  </a:prstClr>
                </a:solidFill>
              </a:rPr>
              <a:pPr/>
              <a:t>84</a:t>
            </a:fld>
            <a:endParaRPr lang="en-US" dirty="0">
              <a:solidFill>
                <a:prstClr val="black">
                  <a:tint val="75000"/>
                </a:prstClr>
              </a:solidFill>
            </a:endParaRPr>
          </a:p>
        </p:txBody>
      </p:sp>
    </p:spTree>
    <p:extLst>
      <p:ext uri="{BB962C8B-B14F-4D97-AF65-F5344CB8AC3E}">
        <p14:creationId xmlns:p14="http://schemas.microsoft.com/office/powerpoint/2010/main" val="350576443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29905" y="2397948"/>
            <a:ext cx="7399422" cy="1077218"/>
          </a:xfrm>
          <a:prstGeom prst="rect">
            <a:avLst/>
          </a:prstGeom>
          <a:noFill/>
        </p:spPr>
        <p:txBody>
          <a:bodyPr wrap="square" rtlCol="0">
            <a:spAutoFit/>
          </a:bodyPr>
          <a:lstStyle/>
          <a:p>
            <a:pPr algn="ctr" eaLnBrk="1" fontAlgn="auto" hangingPunct="1">
              <a:spcBef>
                <a:spcPts val="0"/>
              </a:spcBef>
              <a:spcAft>
                <a:spcPts val="0"/>
              </a:spcAft>
            </a:pPr>
            <a:r>
              <a:rPr lang="en-US" sz="4000" b="1" dirty="0">
                <a:solidFill>
                  <a:prstClr val="black"/>
                </a:solidFill>
                <a:latin typeface="Times New Roman" panose="02020603050405020304" pitchFamily="18" charset="0"/>
                <a:cs typeface="Times New Roman" panose="02020603050405020304" pitchFamily="18" charset="0"/>
              </a:rPr>
              <a:t>Questions?</a:t>
            </a:r>
            <a:br>
              <a:rPr lang="en-US" sz="2400" b="1" dirty="0">
                <a:solidFill>
                  <a:prstClr val="black"/>
                </a:solidFill>
                <a:latin typeface="Times New Roman" panose="02020603050405020304" pitchFamily="18" charset="0"/>
                <a:cs typeface="Times New Roman" panose="02020603050405020304" pitchFamily="18" charset="0"/>
              </a:rPr>
            </a:br>
            <a:endParaRPr lang="en-US" sz="24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844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3BD1A-81C4-918F-BF79-3665169CD9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1661CE-7BD1-C051-E6C3-D5E5659A4199}"/>
              </a:ext>
            </a:extLst>
          </p:cNvPr>
          <p:cNvSpPr>
            <a:spLocks noGrp="1"/>
          </p:cNvSpPr>
          <p:nvPr>
            <p:ph type="title"/>
          </p:nvPr>
        </p:nvSpPr>
        <p:spPr>
          <a:xfrm>
            <a:off x="133403" y="82552"/>
            <a:ext cx="9960166" cy="1060450"/>
          </a:xfrm>
        </p:spPr>
        <p:txBody>
          <a:bodyPr>
            <a:normAutofit fontScale="90000"/>
          </a:bodyPr>
          <a:lstStyle/>
          <a:p>
            <a:pPr>
              <a:defRPr/>
            </a:pPr>
            <a:r>
              <a:rPr lang="en-US" sz="3600" b="1" dirty="0">
                <a:latin typeface="Times New Roman" panose="02020603050405020304" pitchFamily="18" charset="0"/>
                <a:cs typeface="Times New Roman" panose="02020603050405020304" pitchFamily="18" charset="0"/>
              </a:rPr>
              <a:t>Difference between a PBA and an                                Accredited Rep</a:t>
            </a:r>
          </a:p>
        </p:txBody>
      </p:sp>
      <p:sp>
        <p:nvSpPr>
          <p:cNvPr id="3" name="Slide Number Placeholder 2">
            <a:extLst>
              <a:ext uri="{FF2B5EF4-FFF2-40B4-BE49-F238E27FC236}">
                <a16:creationId xmlns:a16="http://schemas.microsoft.com/office/drawing/2014/main" id="{1455693C-8BCD-C3FC-CE68-6A987BEC28E6}"/>
              </a:ext>
            </a:extLst>
          </p:cNvPr>
          <p:cNvSpPr>
            <a:spLocks noGrp="1"/>
          </p:cNvSpPr>
          <p:nvPr>
            <p:ph type="sldNum" sz="quarter" idx="12"/>
          </p:nvPr>
        </p:nvSpPr>
        <p:spPr>
          <a:xfrm>
            <a:off x="8610600" y="6346517"/>
            <a:ext cx="27432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2124A5-1B9B-4B07-834C-F8730363EEE2}" type="slidenum">
              <a:rPr kumimoji="0" lang="en-US" alt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6" name="Table 5">
            <a:extLst>
              <a:ext uri="{FF2B5EF4-FFF2-40B4-BE49-F238E27FC236}">
                <a16:creationId xmlns:a16="http://schemas.microsoft.com/office/drawing/2014/main" id="{35C27764-AB41-D8D8-4C09-248E1B14A9BB}"/>
              </a:ext>
            </a:extLst>
          </p:cNvPr>
          <p:cNvGraphicFramePr>
            <a:graphicFrameLocks noGrp="1"/>
          </p:cNvGraphicFramePr>
          <p:nvPr>
            <p:extLst>
              <p:ext uri="{D42A27DB-BD31-4B8C-83A1-F6EECF244321}">
                <p14:modId xmlns:p14="http://schemas.microsoft.com/office/powerpoint/2010/main" val="3525522413"/>
              </p:ext>
            </p:extLst>
          </p:nvPr>
        </p:nvGraphicFramePr>
        <p:xfrm>
          <a:off x="247121" y="1670539"/>
          <a:ext cx="11753796" cy="4150360"/>
        </p:xfrm>
        <a:graphic>
          <a:graphicData uri="http://schemas.openxmlformats.org/drawingml/2006/table">
            <a:tbl>
              <a:tblPr firstRow="1" bandRow="1">
                <a:tableStyleId>{073A0DAA-6AF3-43AB-8588-CEC1D06C72B9}</a:tableStyleId>
              </a:tblPr>
              <a:tblGrid>
                <a:gridCol w="7058706">
                  <a:extLst>
                    <a:ext uri="{9D8B030D-6E8A-4147-A177-3AD203B41FA5}">
                      <a16:colId xmlns:a16="http://schemas.microsoft.com/office/drawing/2014/main" val="268388968"/>
                    </a:ext>
                  </a:extLst>
                </a:gridCol>
                <a:gridCol w="2198077">
                  <a:extLst>
                    <a:ext uri="{9D8B030D-6E8A-4147-A177-3AD203B41FA5}">
                      <a16:colId xmlns:a16="http://schemas.microsoft.com/office/drawing/2014/main" val="1644011059"/>
                    </a:ext>
                  </a:extLst>
                </a:gridCol>
                <a:gridCol w="2497013">
                  <a:extLst>
                    <a:ext uri="{9D8B030D-6E8A-4147-A177-3AD203B41FA5}">
                      <a16:colId xmlns:a16="http://schemas.microsoft.com/office/drawing/2014/main" val="1969667224"/>
                    </a:ext>
                  </a:extLst>
                </a:gridCol>
              </a:tblGrid>
              <a:tr h="370840">
                <a:tc>
                  <a:txBody>
                    <a:bodyPr/>
                    <a:lstStyle/>
                    <a:p>
                      <a:r>
                        <a:rPr lang="en-US" dirty="0">
                          <a:latin typeface="Times New Roman" panose="02020603050405020304" pitchFamily="18" charset="0"/>
                          <a:cs typeface="Times New Roman" panose="02020603050405020304" pitchFamily="18" charset="0"/>
                        </a:rPr>
                        <a:t>Action </a:t>
                      </a:r>
                    </a:p>
                  </a:txBody>
                  <a:tcPr>
                    <a:solidFill>
                      <a:srgbClr val="991A1E"/>
                    </a:solidFill>
                  </a:tcPr>
                </a:tc>
                <a:tc>
                  <a:txBody>
                    <a:bodyPr/>
                    <a:lstStyle/>
                    <a:p>
                      <a:r>
                        <a:rPr lang="en-US" dirty="0">
                          <a:latin typeface="Times New Roman" panose="02020603050405020304" pitchFamily="18" charset="0"/>
                          <a:cs typeface="Times New Roman" panose="02020603050405020304" pitchFamily="18" charset="0"/>
                        </a:rPr>
                        <a:t>PBA</a:t>
                      </a:r>
                    </a:p>
                  </a:txBody>
                  <a:tcPr>
                    <a:solidFill>
                      <a:srgbClr val="991A1E"/>
                    </a:solidFill>
                  </a:tcPr>
                </a:tc>
                <a:tc>
                  <a:txBody>
                    <a:bodyPr/>
                    <a:lstStyle/>
                    <a:p>
                      <a:r>
                        <a:rPr lang="en-US" dirty="0">
                          <a:latin typeface="Times New Roman" panose="02020603050405020304" pitchFamily="18" charset="0"/>
                          <a:cs typeface="Times New Roman" panose="02020603050405020304" pitchFamily="18" charset="0"/>
                        </a:rPr>
                        <a:t>Accredited Rep</a:t>
                      </a:r>
                    </a:p>
                  </a:txBody>
                  <a:tcPr>
                    <a:solidFill>
                      <a:srgbClr val="991A1E"/>
                    </a:solidFill>
                  </a:tcPr>
                </a:tc>
                <a:extLst>
                  <a:ext uri="{0D108BD9-81ED-4DB2-BD59-A6C34878D82A}">
                    <a16:rowId xmlns:a16="http://schemas.microsoft.com/office/drawing/2014/main" val="1623650984"/>
                  </a:ext>
                </a:extLst>
              </a:tr>
              <a:tr h="370840">
                <a:tc>
                  <a:txBody>
                    <a:bodyPr/>
                    <a:lstStyle/>
                    <a:p>
                      <a:r>
                        <a:rPr lang="en-US" sz="2000" b="1" dirty="0">
                          <a:latin typeface="Times New Roman" panose="02020603050405020304" pitchFamily="18" charset="0"/>
                          <a:cs typeface="Times New Roman" panose="02020603050405020304" pitchFamily="18" charset="0"/>
                        </a:rPr>
                        <a:t>Provide general advice/guidance concerning VA benefits </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4089944566"/>
                  </a:ext>
                </a:extLst>
              </a:tr>
              <a:tr h="370840">
                <a:tc>
                  <a:txBody>
                    <a:bodyPr/>
                    <a:lstStyle/>
                    <a:p>
                      <a:r>
                        <a:rPr lang="en-US" sz="2000" b="1" dirty="0">
                          <a:latin typeface="Times New Roman" panose="02020603050405020304" pitchFamily="18" charset="0"/>
                          <a:cs typeface="Times New Roman" panose="02020603050405020304" pitchFamily="18" charset="0"/>
                        </a:rPr>
                        <a:t>Provide advice and assistance with obtaining state or local benefits</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1900785235"/>
                  </a:ext>
                </a:extLst>
              </a:tr>
              <a:tr h="370840">
                <a:tc>
                  <a:txBody>
                    <a:bodyPr/>
                    <a:lstStyle/>
                    <a:p>
                      <a:r>
                        <a:rPr lang="en-US" sz="2000" b="1" dirty="0">
                          <a:latin typeface="Times New Roman" panose="02020603050405020304" pitchFamily="18" charset="0"/>
                          <a:cs typeface="Times New Roman" panose="02020603050405020304" pitchFamily="18" charset="0"/>
                        </a:rPr>
                        <a:t>Help the veteran/claimant complete forms</a:t>
                      </a:r>
                    </a:p>
                  </a:txBody>
                  <a:tcPr/>
                </a:tc>
                <a:tc>
                  <a:txBody>
                    <a:bodyPr/>
                    <a:lstStyle/>
                    <a:p>
                      <a:pPr algn="ctr"/>
                      <a:endParaRPr lang="en-US" sz="2000" b="1">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673796645"/>
                  </a:ext>
                </a:extLst>
              </a:tr>
              <a:tr h="370840">
                <a:tc>
                  <a:txBody>
                    <a:bodyPr/>
                    <a:lstStyle/>
                    <a:p>
                      <a:r>
                        <a:rPr lang="en-US" sz="2000" b="1" dirty="0">
                          <a:latin typeface="Times New Roman" panose="02020603050405020304" pitchFamily="18" charset="0"/>
                          <a:cs typeface="Times New Roman" panose="02020603050405020304" pitchFamily="18" charset="0"/>
                        </a:rPr>
                        <a:t>Sign VA Form 21-22</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256802773"/>
                  </a:ext>
                </a:extLst>
              </a:tr>
              <a:tr h="370840">
                <a:tc>
                  <a:txBody>
                    <a:bodyPr/>
                    <a:lstStyle/>
                    <a:p>
                      <a:r>
                        <a:rPr lang="en-US" sz="2000" b="1" dirty="0">
                          <a:latin typeface="Times New Roman" panose="02020603050405020304" pitchFamily="18" charset="0"/>
                          <a:cs typeface="Times New Roman" panose="02020603050405020304" pitchFamily="18" charset="0"/>
                        </a:rPr>
                        <a:t>Represent Claimants at VA hearings</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200379522"/>
                  </a:ext>
                </a:extLst>
              </a:tr>
              <a:tr h="370840">
                <a:tc>
                  <a:txBody>
                    <a:bodyPr/>
                    <a:lstStyle/>
                    <a:p>
                      <a:r>
                        <a:rPr lang="en-US" sz="2000" b="1" dirty="0">
                          <a:latin typeface="Times New Roman" panose="02020603050405020304" pitchFamily="18" charset="0"/>
                          <a:cs typeface="Times New Roman" panose="02020603050405020304" pitchFamily="18" charset="0"/>
                        </a:rPr>
                        <a:t>Request status from VA and speak to VA on the veteran’s behalf</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97863864"/>
                  </a:ext>
                </a:extLst>
              </a:tr>
              <a:tr h="370840">
                <a:tc>
                  <a:txBody>
                    <a:bodyPr/>
                    <a:lstStyle/>
                    <a:p>
                      <a:r>
                        <a:rPr lang="en-US" sz="2000" b="1" dirty="0">
                          <a:latin typeface="Times New Roman" panose="02020603050405020304" pitchFamily="18" charset="0"/>
                          <a:cs typeface="Times New Roman" panose="02020603050405020304" pitchFamily="18" charset="0"/>
                        </a:rPr>
                        <a:t>Accept/Submit PII and VA Forms</a:t>
                      </a:r>
                    </a:p>
                  </a:txBody>
                  <a:tcPr/>
                </a:tc>
                <a:tc>
                  <a:txBody>
                    <a:bodyPr/>
                    <a:lstStyle/>
                    <a:p>
                      <a:pPr algn="ctr"/>
                      <a:endParaRPr lang="en-US" sz="2000" b="1" dirty="0">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1090739729"/>
                  </a:ext>
                </a:extLst>
              </a:tr>
              <a:tr h="370840">
                <a:tc>
                  <a:txBody>
                    <a:bodyPr/>
                    <a:lstStyle/>
                    <a:p>
                      <a:r>
                        <a:rPr lang="en-US" sz="2000" b="1" dirty="0">
                          <a:latin typeface="Times New Roman" panose="02020603050405020304" pitchFamily="18" charset="0"/>
                          <a:cs typeface="Times New Roman" panose="02020603050405020304" pitchFamily="18" charset="0"/>
                        </a:rPr>
                        <a:t>Sign forms on behalf of Claimant</a:t>
                      </a:r>
                    </a:p>
                  </a:txBody>
                  <a:tcPr/>
                </a:tc>
                <a:tc>
                  <a:txBody>
                    <a:bodyPr/>
                    <a:lstStyle/>
                    <a:p>
                      <a:pPr algn="ctr"/>
                      <a:endParaRPr lang="en-US" sz="2000" b="1">
                        <a:latin typeface="Times New Roman" panose="02020603050405020304" pitchFamily="18" charset="0"/>
                        <a:cs typeface="Times New Roman" panose="02020603050405020304" pitchFamily="18" charset="0"/>
                      </a:endParaRPr>
                    </a:p>
                  </a:txBody>
                  <a:tcPr/>
                </a:tc>
                <a:tc>
                  <a:txBody>
                    <a:bodyPr/>
                    <a:lstStyle/>
                    <a:p>
                      <a:pPr algn="ctr"/>
                      <a:r>
                        <a:rPr lang="en-US" sz="2000" b="1" dirty="0">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2348990451"/>
                  </a:ext>
                </a:extLst>
              </a:tr>
            </a:tbl>
          </a:graphicData>
        </a:graphic>
      </p:graphicFrame>
    </p:spTree>
    <p:extLst>
      <p:ext uri="{BB962C8B-B14F-4D97-AF65-F5344CB8AC3E}">
        <p14:creationId xmlns:p14="http://schemas.microsoft.com/office/powerpoint/2010/main" val="135058296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5687</TotalTime>
  <Words>6513</Words>
  <Application>Microsoft Office PowerPoint</Application>
  <PresentationFormat>Widescreen</PresentationFormat>
  <Paragraphs>770</Paragraphs>
  <Slides>85</Slides>
  <Notes>72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85</vt:i4>
      </vt:variant>
    </vt:vector>
  </HeadingPairs>
  <TitlesOfParts>
    <vt:vector size="96" baseType="lpstr">
      <vt:lpstr>Arial</vt:lpstr>
      <vt:lpstr>Baskerville Old Face</vt:lpstr>
      <vt:lpstr>Calibri</vt:lpstr>
      <vt:lpstr>Calibri Light</vt:lpstr>
      <vt:lpstr>Symbol</vt:lpstr>
      <vt:lpstr>Times New Roman</vt:lpstr>
      <vt:lpstr>Tw Cen MT</vt:lpstr>
      <vt:lpstr>Wingdings</vt:lpstr>
      <vt:lpstr>Custom Design</vt:lpstr>
      <vt:lpstr>Office Theme</vt:lpstr>
      <vt:lpstr>1_Custom Design</vt:lpstr>
      <vt:lpstr>PowerPoint Presentation</vt:lpstr>
      <vt:lpstr>Leadership</vt:lpstr>
      <vt:lpstr>Contact Us</vt:lpstr>
      <vt:lpstr>What is a PBA</vt:lpstr>
      <vt:lpstr>PBA’s and Where to Go</vt:lpstr>
      <vt:lpstr>Important Facts about PBAs</vt:lpstr>
      <vt:lpstr>Important Facts about PBAs</vt:lpstr>
      <vt:lpstr>The PBA Guide</vt:lpstr>
      <vt:lpstr>Difference between a PBA and an                                Accredited Rep</vt:lpstr>
      <vt:lpstr>What is an Accredited Representative</vt:lpstr>
      <vt:lpstr>PowerPoint Presentation</vt:lpstr>
      <vt:lpstr>PowerPoint Presentation</vt:lpstr>
      <vt:lpstr>PowerPoint Presentation</vt:lpstr>
      <vt:lpstr>PowerPoint Presentation</vt:lpstr>
      <vt:lpstr>Claim Sharks</vt:lpstr>
      <vt:lpstr>Ways to Protect Against Claim Sharks</vt:lpstr>
      <vt:lpstr>Social Media Awareness</vt:lpstr>
      <vt:lpstr>Social Media Awareness</vt:lpstr>
      <vt:lpstr>National Veteran Service (NVS)</vt:lpstr>
      <vt:lpstr>National Veteran Service (NVS)</vt:lpstr>
      <vt:lpstr>NVS Advisory Committee (NVSAC)</vt:lpstr>
      <vt:lpstr>National Legislative Service (NLS)</vt:lpstr>
      <vt:lpstr>VFW Programs</vt:lpstr>
      <vt:lpstr>VFW Programs VAVS</vt:lpstr>
      <vt:lpstr>VFW Programs Action Corps</vt:lpstr>
      <vt:lpstr>Active Duty Records</vt:lpstr>
      <vt:lpstr>National Guard Records</vt:lpstr>
      <vt:lpstr>National Guard Records</vt:lpstr>
      <vt:lpstr>National Guard Records</vt:lpstr>
      <vt:lpstr>VA Programs</vt:lpstr>
      <vt:lpstr>PowerPoint Presentation</vt:lpstr>
      <vt:lpstr>VA Healthcare System</vt:lpstr>
      <vt:lpstr>VA Healthcare Priority Groups</vt:lpstr>
      <vt:lpstr>VA Healthcare Priory Groups</vt:lpstr>
      <vt:lpstr>VA Healthcare Priority Groups</vt:lpstr>
      <vt:lpstr>The VA Patient Advocate</vt:lpstr>
      <vt:lpstr>Caregivers, PCAFC &amp; PGCSS</vt:lpstr>
      <vt:lpstr>Caregivers- Eligibility for Veterans</vt:lpstr>
      <vt:lpstr>Caregivers- Eligibility for Caregivers</vt:lpstr>
      <vt:lpstr>Caregiver  </vt:lpstr>
      <vt:lpstr>How to enroll in VA Healthcare  </vt:lpstr>
      <vt:lpstr>Mental Health  </vt:lpstr>
      <vt:lpstr>What are Vet Centers? </vt:lpstr>
      <vt:lpstr>Vet Centers   </vt:lpstr>
      <vt:lpstr>Vet Center Eligibility  </vt:lpstr>
      <vt:lpstr>Vet Centers   </vt:lpstr>
      <vt:lpstr>Characters of Discharge</vt:lpstr>
      <vt:lpstr>Types of Discharges</vt:lpstr>
      <vt:lpstr>Compensation Benefits</vt:lpstr>
      <vt:lpstr>Compensation Overall benefits</vt:lpstr>
      <vt:lpstr>Compensation Overall benefits</vt:lpstr>
      <vt:lpstr>Benefits Delivered at Discharge (BDD)</vt:lpstr>
      <vt:lpstr>Benefits Delivered at Discharge (BDD)</vt:lpstr>
      <vt:lpstr>PowerPoint Presentation</vt:lpstr>
      <vt:lpstr>Non-Service Connected Pension</vt:lpstr>
      <vt:lpstr>Survivor Benefits</vt:lpstr>
      <vt:lpstr>Survivor Benefits</vt:lpstr>
      <vt:lpstr>Survivor Benefits</vt:lpstr>
      <vt:lpstr>Survivor Benefits</vt:lpstr>
      <vt:lpstr>Veteran Dependents</vt:lpstr>
      <vt:lpstr>Ancillary Benefits </vt:lpstr>
      <vt:lpstr>Ancillary Benefits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 State Benefits </vt:lpstr>
      <vt:lpstr>PA Veteran State Benefits </vt:lpstr>
      <vt:lpstr>DMVA (Dept. of Military and Vet Affairs)</vt:lpstr>
      <vt:lpstr>DMVA (Dept. of Military and Vet Affairs)</vt:lpstr>
      <vt:lpstr>Veteran Temp. Assistance Program </vt:lpstr>
      <vt:lpstr>Property Tax Exemption </vt:lpstr>
      <vt:lpstr>Continued </vt:lpstr>
      <vt:lpstr>Blind Veterans Pension</vt:lpstr>
      <vt:lpstr>Amputee and Paralyzed Pension</vt:lpstr>
      <vt:lpstr>Educational Gratuity Grant</vt:lpstr>
      <vt:lpstr>Resources </vt:lpstr>
      <vt:lpstr>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TERMINOLOGY/ ABBREVIATIONS</dc:title>
  <dc:creator>Chris Macinkowicz</dc:creator>
  <cp:lastModifiedBy>Cynthia Lewis</cp:lastModifiedBy>
  <cp:revision>191</cp:revision>
  <cp:lastPrinted>2021-08-20T14:42:05Z</cp:lastPrinted>
  <dcterms:created xsi:type="dcterms:W3CDTF">2018-06-11T18:35:39Z</dcterms:created>
  <dcterms:modified xsi:type="dcterms:W3CDTF">2025-11-19T14:52:11Z</dcterms:modified>
</cp:coreProperties>
</file>